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57" r:id="rId4"/>
    <p:sldId id="262" r:id="rId5"/>
    <p:sldId id="268" r:id="rId6"/>
    <p:sldId id="274" r:id="rId7"/>
    <p:sldId id="260" r:id="rId8"/>
    <p:sldId id="269" r:id="rId9"/>
    <p:sldId id="270" r:id="rId10"/>
    <p:sldId id="271" r:id="rId11"/>
    <p:sldId id="272" r:id="rId12"/>
    <p:sldId id="297" r:id="rId13"/>
    <p:sldId id="261" r:id="rId14"/>
    <p:sldId id="277" r:id="rId15"/>
    <p:sldId id="283" r:id="rId16"/>
    <p:sldId id="278" r:id="rId17"/>
    <p:sldId id="279" r:id="rId18"/>
    <p:sldId id="280" r:id="rId19"/>
    <p:sldId id="281" r:id="rId20"/>
    <p:sldId id="282" r:id="rId21"/>
    <p:sldId id="263" r:id="rId22"/>
    <p:sldId id="294" r:id="rId23"/>
    <p:sldId id="295" r:id="rId24"/>
    <p:sldId id="296" r:id="rId25"/>
    <p:sldId id="265" r:id="rId26"/>
    <p:sldId id="284" r:id="rId27"/>
    <p:sldId id="285" r:id="rId28"/>
    <p:sldId id="26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86" r:id="rId37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nva Sans 1" panose="020B0604020202020204" charset="0"/>
      <p:regular r:id="rId43"/>
    </p:embeddedFont>
    <p:embeddedFont>
      <p:font typeface="Canva Sans 1 Bold" panose="020B0604020202020204" charset="0"/>
      <p:regular r:id="rId44"/>
    </p:embeddedFont>
    <p:embeddedFont>
      <p:font typeface="Canva Sans 2" panose="020B0604020202020204" charset="0"/>
      <p:regular r:id="rId45"/>
    </p:embeddedFont>
    <p:embeddedFont>
      <p:font typeface="Codec Pro ExtraBold" panose="020B0604020202020204" charset="0"/>
      <p:regular r:id="rId46"/>
    </p:embeddedFont>
    <p:embeddedFont>
      <p:font typeface="Open Sauce Semi-Bold" panose="020B0604020202020204" charset="0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1" autoAdjust="0"/>
    <p:restoredTop sz="94622" autoAdjust="0"/>
  </p:normalViewPr>
  <p:slideViewPr>
    <p:cSldViewPr>
      <p:cViewPr varScale="1">
        <p:scale>
          <a:sx n="53" d="100"/>
          <a:sy n="53" d="100"/>
        </p:scale>
        <p:origin x="18" y="3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E465E-A62E-4266-9762-FD30A13174F6}" type="datetimeFigureOut">
              <a:rPr lang="en-US" smtClean="0"/>
              <a:t>11/3/2023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49C8C-AA22-47D6-A0CB-822A5A780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49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23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85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12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72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5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47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2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5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95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5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9C8C-AA22-47D6-A0CB-822A5A7809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58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58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microsoft.com/office/2007/relationships/hdphoto" Target="../media/hdphoto2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70.jpg"/><Relationship Id="rId5" Type="http://schemas.openxmlformats.org/officeDocument/2006/relationships/image" Target="../media/image39.svg"/><Relationship Id="rId10" Type="http://schemas.microsoft.com/office/2007/relationships/hdphoto" Target="../media/hdphoto2.wdp"/><Relationship Id="rId4" Type="http://schemas.openxmlformats.org/officeDocument/2006/relationships/image" Target="../media/image38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jpg"/><Relationship Id="rId4" Type="http://schemas.openxmlformats.org/officeDocument/2006/relationships/image" Target="../media/image3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g"/><Relationship Id="rId4" Type="http://schemas.openxmlformats.org/officeDocument/2006/relationships/image" Target="../media/image8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jpg"/><Relationship Id="rId4" Type="http://schemas.openxmlformats.org/officeDocument/2006/relationships/image" Target="../media/image8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jpg"/><Relationship Id="rId4" Type="http://schemas.openxmlformats.org/officeDocument/2006/relationships/image" Target="../media/image8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g"/><Relationship Id="rId4" Type="http://schemas.openxmlformats.org/officeDocument/2006/relationships/image" Target="../media/image8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g"/><Relationship Id="rId4" Type="http://schemas.openxmlformats.org/officeDocument/2006/relationships/image" Target="../media/image8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g"/><Relationship Id="rId4" Type="http://schemas.openxmlformats.org/officeDocument/2006/relationships/image" Target="../media/image8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svg"/><Relationship Id="rId7" Type="http://schemas.openxmlformats.org/officeDocument/2006/relationships/image" Target="../media/image84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.svg"/><Relationship Id="rId10" Type="http://schemas.openxmlformats.org/officeDocument/2006/relationships/image" Target="../media/image87.png"/><Relationship Id="rId4" Type="http://schemas.openxmlformats.org/officeDocument/2006/relationships/image" Target="../media/image7.png"/><Relationship Id="rId9" Type="http://schemas.openxmlformats.org/officeDocument/2006/relationships/image" Target="../media/image8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7.svg"/><Relationship Id="rId5" Type="http://schemas.openxmlformats.org/officeDocument/2006/relationships/image" Target="../media/image31.svg"/><Relationship Id="rId10" Type="http://schemas.openxmlformats.org/officeDocument/2006/relationships/image" Target="../media/image1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7100" y="3086100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382000" y="2160233"/>
            <a:ext cx="1276987" cy="1276987"/>
          </a:xfrm>
          <a:custGeom>
            <a:avLst/>
            <a:gdLst/>
            <a:ahLst/>
            <a:cxnLst/>
            <a:rect l="l" t="t" r="r" b="b"/>
            <a:pathLst>
              <a:path w="1276987" h="1276987">
                <a:moveTo>
                  <a:pt x="0" y="0"/>
                </a:moveTo>
                <a:lnTo>
                  <a:pt x="1276987" y="0"/>
                </a:lnTo>
                <a:lnTo>
                  <a:pt x="1276987" y="1276987"/>
                </a:lnTo>
                <a:lnTo>
                  <a:pt x="0" y="1276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20864" y="1427539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22956" y="6564251"/>
            <a:ext cx="9173644" cy="1940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4230" spc="287" dirty="0">
                <a:solidFill>
                  <a:srgbClr val="F35000"/>
                </a:solidFill>
                <a:latin typeface="Codec Pro ExtraBold"/>
              </a:rPr>
              <a:t>Presentation 2023</a:t>
            </a:r>
          </a:p>
          <a:p>
            <a:pPr>
              <a:lnSpc>
                <a:spcPts val="5076"/>
              </a:lnSpc>
            </a:pPr>
            <a:r>
              <a:rPr lang="en-US" sz="4230" spc="287" dirty="0">
                <a:solidFill>
                  <a:srgbClr val="F35000"/>
                </a:solidFill>
                <a:latin typeface="Codec Pro ExtraBold"/>
              </a:rPr>
              <a:t>Online (E–Commerce) Platform </a:t>
            </a:r>
          </a:p>
          <a:p>
            <a:pPr>
              <a:lnSpc>
                <a:spcPts val="5076"/>
              </a:lnSpc>
            </a:pPr>
            <a:r>
              <a:rPr lang="en-US" sz="4230" spc="287" dirty="0">
                <a:latin typeface="Codec Pro ExtraBold"/>
              </a:rPr>
              <a:t>Capstone Project 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19876" y="8484651"/>
            <a:ext cx="326332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800" b="1" spc="108" dirty="0">
                <a:solidFill>
                  <a:srgbClr val="FFFFFF"/>
                </a:solidFill>
                <a:latin typeface="Canva Sans 1"/>
              </a:rPr>
              <a:t>Presented By: </a:t>
            </a:r>
          </a:p>
          <a:p>
            <a:pPr algn="ctr">
              <a:lnSpc>
                <a:spcPts val="3032"/>
              </a:lnSpc>
            </a:pPr>
            <a:r>
              <a:rPr lang="en-US" sz="2800" b="1" spc="108" dirty="0">
                <a:solidFill>
                  <a:srgbClr val="FFFFFF"/>
                </a:solidFill>
                <a:latin typeface="Canva Sans 1"/>
              </a:rPr>
              <a:t>Prem Kumar</a:t>
            </a:r>
          </a:p>
        </p:txBody>
      </p:sp>
      <p:sp>
        <p:nvSpPr>
          <p:cNvPr id="13" name="Freeform 13"/>
          <p:cNvSpPr/>
          <p:nvPr/>
        </p:nvSpPr>
        <p:spPr>
          <a:xfrm rot="7682761">
            <a:off x="14146738" y="8589103"/>
            <a:ext cx="631420" cy="631420"/>
          </a:xfrm>
          <a:custGeom>
            <a:avLst/>
            <a:gdLst/>
            <a:ahLst/>
            <a:cxnLst/>
            <a:rect l="l" t="t" r="r" b="b"/>
            <a:pathLst>
              <a:path w="631420" h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722956" y="2798727"/>
            <a:ext cx="8883055" cy="379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847"/>
              </a:lnSpc>
            </a:pPr>
            <a:r>
              <a:rPr lang="en-US" sz="12372" spc="841" dirty="0">
                <a:solidFill>
                  <a:srgbClr val="000000"/>
                </a:solidFill>
                <a:latin typeface="Codec Pro ExtraBold"/>
              </a:rPr>
              <a:t>Data </a:t>
            </a:r>
          </a:p>
          <a:p>
            <a:pPr>
              <a:lnSpc>
                <a:spcPts val="14847"/>
              </a:lnSpc>
            </a:pPr>
            <a:r>
              <a:rPr lang="en-US" sz="12372" spc="841" dirty="0">
                <a:solidFill>
                  <a:srgbClr val="000000"/>
                </a:solidFill>
                <a:latin typeface="Codec Pro ExtraBold"/>
              </a:rPr>
              <a:t>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8242369"/>
            <a:ext cx="18288000" cy="2044631"/>
            <a:chOff x="0" y="0"/>
            <a:chExt cx="4816593" cy="5385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38504"/>
            </a:xfrm>
            <a:custGeom>
              <a:avLst/>
              <a:gdLst/>
              <a:ahLst/>
              <a:cxnLst/>
              <a:rect l="l" t="t" r="r" b="b"/>
              <a:pathLst>
                <a:path w="4816592" h="538504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816593" cy="614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49200" y="0"/>
            <a:ext cx="2534336" cy="1689557"/>
          </a:xfrm>
          <a:custGeom>
            <a:avLst/>
            <a:gdLst/>
            <a:ahLst/>
            <a:cxnLst/>
            <a:rect l="l" t="t" r="r" b="b"/>
            <a:pathLst>
              <a:path w="2534336" h="1689557">
                <a:moveTo>
                  <a:pt x="0" y="0"/>
                </a:moveTo>
                <a:lnTo>
                  <a:pt x="2534335" y="0"/>
                </a:lnTo>
                <a:lnTo>
                  <a:pt x="2534335" y="1689557"/>
                </a:lnTo>
                <a:lnTo>
                  <a:pt x="0" y="1689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104465" y="740000"/>
            <a:ext cx="10008248" cy="804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47C00"/>
                </a:solidFill>
                <a:latin typeface="Canva Sans 1 Bold"/>
              </a:rPr>
              <a:t>Adding Date Table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21179" y="6701993"/>
            <a:ext cx="5410200" cy="1260907"/>
          </a:xfrm>
          <a:custGeom>
            <a:avLst/>
            <a:gdLst/>
            <a:ahLst/>
            <a:cxnLst/>
            <a:rect l="l" t="t" r="r" b="b"/>
            <a:pathLst>
              <a:path w="405394" h="119033">
                <a:moveTo>
                  <a:pt x="59517" y="0"/>
                </a:moveTo>
                <a:lnTo>
                  <a:pt x="345878" y="0"/>
                </a:lnTo>
                <a:cubicBezTo>
                  <a:pt x="378748" y="0"/>
                  <a:pt x="405394" y="26647"/>
                  <a:pt x="405394" y="59517"/>
                </a:cubicBezTo>
                <a:lnTo>
                  <a:pt x="405394" y="59517"/>
                </a:lnTo>
                <a:cubicBezTo>
                  <a:pt x="405394" y="92387"/>
                  <a:pt x="378748" y="119033"/>
                  <a:pt x="345878" y="119033"/>
                </a:cubicBezTo>
                <a:lnTo>
                  <a:pt x="59517" y="119033"/>
                </a:lnTo>
                <a:cubicBezTo>
                  <a:pt x="26647" y="119033"/>
                  <a:pt x="0" y="92387"/>
                  <a:pt x="0" y="59517"/>
                </a:cubicBezTo>
                <a:lnTo>
                  <a:pt x="0" y="59517"/>
                </a:lnTo>
                <a:cubicBezTo>
                  <a:pt x="0" y="26647"/>
                  <a:pt x="26647" y="0"/>
                  <a:pt x="59517" y="0"/>
                </a:cubicBezTo>
                <a:close/>
              </a:path>
            </a:pathLst>
          </a:custGeom>
          <a:solidFill>
            <a:srgbClr val="F3722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9" name="TextBox 49"/>
          <p:cNvSpPr txBox="1"/>
          <p:nvPr/>
        </p:nvSpPr>
        <p:spPr>
          <a:xfrm>
            <a:off x="2240279" y="7178557"/>
            <a:ext cx="45719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Created a Date </a:t>
            </a:r>
            <a:r>
              <a:rPr lang="en-US" sz="2400" b="1" spc="16" dirty="0" err="1">
                <a:solidFill>
                  <a:schemeClr val="bg1"/>
                </a:solidFill>
                <a:latin typeface="Canva Sans 2"/>
              </a:rPr>
              <a:t>Calender</a:t>
            </a: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 Table</a:t>
            </a:r>
          </a:p>
        </p:txBody>
      </p:sp>
      <p:sp>
        <p:nvSpPr>
          <p:cNvPr id="58" name="Freeform 13">
            <a:extLst>
              <a:ext uri="{FF2B5EF4-FFF2-40B4-BE49-F238E27FC236}">
                <a16:creationId xmlns:a16="http://schemas.microsoft.com/office/drawing/2014/main" id="{2DEECF7A-4A44-DC0B-5C39-F387D6EB50F3}"/>
              </a:ext>
            </a:extLst>
          </p:cNvPr>
          <p:cNvSpPr/>
          <p:nvPr/>
        </p:nvSpPr>
        <p:spPr>
          <a:xfrm>
            <a:off x="10896599" y="6701993"/>
            <a:ext cx="5410200" cy="1260907"/>
          </a:xfrm>
          <a:custGeom>
            <a:avLst/>
            <a:gdLst/>
            <a:ahLst/>
            <a:cxnLst/>
            <a:rect l="l" t="t" r="r" b="b"/>
            <a:pathLst>
              <a:path w="405394" h="119033">
                <a:moveTo>
                  <a:pt x="59517" y="0"/>
                </a:moveTo>
                <a:lnTo>
                  <a:pt x="345878" y="0"/>
                </a:lnTo>
                <a:cubicBezTo>
                  <a:pt x="378748" y="0"/>
                  <a:pt x="405394" y="26647"/>
                  <a:pt x="405394" y="59517"/>
                </a:cubicBezTo>
                <a:lnTo>
                  <a:pt x="405394" y="59517"/>
                </a:lnTo>
                <a:cubicBezTo>
                  <a:pt x="405394" y="92387"/>
                  <a:pt x="378748" y="119033"/>
                  <a:pt x="345878" y="119033"/>
                </a:cubicBezTo>
                <a:lnTo>
                  <a:pt x="59517" y="119033"/>
                </a:lnTo>
                <a:cubicBezTo>
                  <a:pt x="26647" y="119033"/>
                  <a:pt x="0" y="92387"/>
                  <a:pt x="0" y="59517"/>
                </a:cubicBezTo>
                <a:lnTo>
                  <a:pt x="0" y="59517"/>
                </a:lnTo>
                <a:cubicBezTo>
                  <a:pt x="0" y="26647"/>
                  <a:pt x="26647" y="0"/>
                  <a:pt x="59517" y="0"/>
                </a:cubicBezTo>
                <a:close/>
              </a:path>
            </a:pathLst>
          </a:custGeom>
          <a:solidFill>
            <a:srgbClr val="F3722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97CFD533-C018-1DB9-8C4D-A5F3F6A99374}"/>
              </a:ext>
            </a:extLst>
          </p:cNvPr>
          <p:cNvSpPr txBox="1"/>
          <p:nvPr/>
        </p:nvSpPr>
        <p:spPr>
          <a:xfrm>
            <a:off x="11010899" y="7024669"/>
            <a:ext cx="51815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Created Year, Quarter, </a:t>
            </a:r>
            <a:r>
              <a:rPr lang="en-US" sz="2400" b="1" spc="16" dirty="0" err="1">
                <a:solidFill>
                  <a:schemeClr val="bg1"/>
                </a:solidFill>
                <a:latin typeface="Canva Sans 2"/>
              </a:rPr>
              <a:t>MonthNum</a:t>
            </a:r>
            <a:endParaRPr lang="en-US" sz="2400" b="1" spc="16" dirty="0">
              <a:solidFill>
                <a:schemeClr val="bg1"/>
              </a:solidFill>
              <a:latin typeface="Canva Sans 2"/>
            </a:endParaRPr>
          </a:p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And Month name column</a:t>
            </a:r>
          </a:p>
        </p:txBody>
      </p:sp>
      <p:sp>
        <p:nvSpPr>
          <p:cNvPr id="60" name="TextBox 49">
            <a:extLst>
              <a:ext uri="{FF2B5EF4-FFF2-40B4-BE49-F238E27FC236}">
                <a16:creationId xmlns:a16="http://schemas.microsoft.com/office/drawing/2014/main" id="{00D9ACD8-EE38-EDDE-6B26-226C3E7B6E55}"/>
              </a:ext>
            </a:extLst>
          </p:cNvPr>
          <p:cNvSpPr txBox="1"/>
          <p:nvPr/>
        </p:nvSpPr>
        <p:spPr>
          <a:xfrm>
            <a:off x="4876800" y="8841666"/>
            <a:ext cx="8763000" cy="618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Only had Order and Ship date column so created a </a:t>
            </a:r>
            <a:r>
              <a:rPr lang="en-US" sz="2400" b="1" spc="16" dirty="0" err="1">
                <a:solidFill>
                  <a:schemeClr val="bg1"/>
                </a:solidFill>
                <a:latin typeface="Canva Sans 2"/>
              </a:rPr>
              <a:t>Calender</a:t>
            </a: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 table for easier access on sales insights.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58207C-C17D-D69A-927E-40B40281AA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33772"/>
            <a:ext cx="7696200" cy="451750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2809E35-2C75-A537-CBBB-2BCBA155A3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1833771"/>
            <a:ext cx="8124739" cy="451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9" grpId="0"/>
      <p:bldP spid="58" grpId="0" animBg="1"/>
      <p:bldP spid="59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8242369"/>
            <a:ext cx="18288000" cy="2044631"/>
            <a:chOff x="0" y="0"/>
            <a:chExt cx="4816593" cy="5385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38504"/>
            </a:xfrm>
            <a:custGeom>
              <a:avLst/>
              <a:gdLst/>
              <a:ahLst/>
              <a:cxnLst/>
              <a:rect l="l" t="t" r="r" b="b"/>
              <a:pathLst>
                <a:path w="4816592" h="538504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816593" cy="614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49200" y="0"/>
            <a:ext cx="2534336" cy="1689557"/>
          </a:xfrm>
          <a:custGeom>
            <a:avLst/>
            <a:gdLst/>
            <a:ahLst/>
            <a:cxnLst/>
            <a:rect l="l" t="t" r="r" b="b"/>
            <a:pathLst>
              <a:path w="2534336" h="1689557">
                <a:moveTo>
                  <a:pt x="0" y="0"/>
                </a:moveTo>
                <a:lnTo>
                  <a:pt x="2534335" y="0"/>
                </a:lnTo>
                <a:lnTo>
                  <a:pt x="2534335" y="1689557"/>
                </a:lnTo>
                <a:lnTo>
                  <a:pt x="0" y="1689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104465" y="740000"/>
            <a:ext cx="10008248" cy="804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47C00"/>
                </a:solidFill>
                <a:latin typeface="Canva Sans 1 Bold"/>
              </a:rPr>
              <a:t>Data Grouping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21178" y="6701993"/>
            <a:ext cx="5410200" cy="1260907"/>
          </a:xfrm>
          <a:custGeom>
            <a:avLst/>
            <a:gdLst/>
            <a:ahLst/>
            <a:cxnLst/>
            <a:rect l="l" t="t" r="r" b="b"/>
            <a:pathLst>
              <a:path w="405394" h="119033">
                <a:moveTo>
                  <a:pt x="59517" y="0"/>
                </a:moveTo>
                <a:lnTo>
                  <a:pt x="345878" y="0"/>
                </a:lnTo>
                <a:cubicBezTo>
                  <a:pt x="378748" y="0"/>
                  <a:pt x="405394" y="26647"/>
                  <a:pt x="405394" y="59517"/>
                </a:cubicBezTo>
                <a:lnTo>
                  <a:pt x="405394" y="59517"/>
                </a:lnTo>
                <a:cubicBezTo>
                  <a:pt x="405394" y="92387"/>
                  <a:pt x="378748" y="119033"/>
                  <a:pt x="345878" y="119033"/>
                </a:cubicBezTo>
                <a:lnTo>
                  <a:pt x="59517" y="119033"/>
                </a:lnTo>
                <a:cubicBezTo>
                  <a:pt x="26647" y="119033"/>
                  <a:pt x="0" y="92387"/>
                  <a:pt x="0" y="59517"/>
                </a:cubicBezTo>
                <a:lnTo>
                  <a:pt x="0" y="59517"/>
                </a:lnTo>
                <a:cubicBezTo>
                  <a:pt x="0" y="26647"/>
                  <a:pt x="26647" y="0"/>
                  <a:pt x="59517" y="0"/>
                </a:cubicBezTo>
                <a:close/>
              </a:path>
            </a:pathLst>
          </a:custGeom>
          <a:solidFill>
            <a:srgbClr val="F3722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9" name="TextBox 49"/>
          <p:cNvSpPr txBox="1"/>
          <p:nvPr/>
        </p:nvSpPr>
        <p:spPr>
          <a:xfrm>
            <a:off x="2205990" y="7099726"/>
            <a:ext cx="4571999" cy="618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Grouping Product name in Category</a:t>
            </a:r>
          </a:p>
        </p:txBody>
      </p:sp>
      <p:sp>
        <p:nvSpPr>
          <p:cNvPr id="58" name="Freeform 13">
            <a:extLst>
              <a:ext uri="{FF2B5EF4-FFF2-40B4-BE49-F238E27FC236}">
                <a16:creationId xmlns:a16="http://schemas.microsoft.com/office/drawing/2014/main" id="{2DEECF7A-4A44-DC0B-5C39-F387D6EB50F3}"/>
              </a:ext>
            </a:extLst>
          </p:cNvPr>
          <p:cNvSpPr/>
          <p:nvPr/>
        </p:nvSpPr>
        <p:spPr>
          <a:xfrm>
            <a:off x="10896599" y="6701993"/>
            <a:ext cx="5410200" cy="1260907"/>
          </a:xfrm>
          <a:custGeom>
            <a:avLst/>
            <a:gdLst/>
            <a:ahLst/>
            <a:cxnLst/>
            <a:rect l="l" t="t" r="r" b="b"/>
            <a:pathLst>
              <a:path w="405394" h="119033">
                <a:moveTo>
                  <a:pt x="59517" y="0"/>
                </a:moveTo>
                <a:lnTo>
                  <a:pt x="345878" y="0"/>
                </a:lnTo>
                <a:cubicBezTo>
                  <a:pt x="378748" y="0"/>
                  <a:pt x="405394" y="26647"/>
                  <a:pt x="405394" y="59517"/>
                </a:cubicBezTo>
                <a:lnTo>
                  <a:pt x="405394" y="59517"/>
                </a:lnTo>
                <a:cubicBezTo>
                  <a:pt x="405394" y="92387"/>
                  <a:pt x="378748" y="119033"/>
                  <a:pt x="345878" y="119033"/>
                </a:cubicBezTo>
                <a:lnTo>
                  <a:pt x="59517" y="119033"/>
                </a:lnTo>
                <a:cubicBezTo>
                  <a:pt x="26647" y="119033"/>
                  <a:pt x="0" y="92387"/>
                  <a:pt x="0" y="59517"/>
                </a:cubicBezTo>
                <a:lnTo>
                  <a:pt x="0" y="59517"/>
                </a:lnTo>
                <a:cubicBezTo>
                  <a:pt x="0" y="26647"/>
                  <a:pt x="26647" y="0"/>
                  <a:pt x="59517" y="0"/>
                </a:cubicBezTo>
                <a:close/>
              </a:path>
            </a:pathLst>
          </a:custGeom>
          <a:solidFill>
            <a:srgbClr val="F3722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97CFD533-C018-1DB9-8C4D-A5F3F6A99374}"/>
              </a:ext>
            </a:extLst>
          </p:cNvPr>
          <p:cNvSpPr txBox="1"/>
          <p:nvPr/>
        </p:nvSpPr>
        <p:spPr>
          <a:xfrm>
            <a:off x="11049000" y="7141758"/>
            <a:ext cx="5181599" cy="618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Grouping Category in Sub-Category</a:t>
            </a:r>
          </a:p>
        </p:txBody>
      </p:sp>
      <p:sp>
        <p:nvSpPr>
          <p:cNvPr id="60" name="TextBox 49">
            <a:extLst>
              <a:ext uri="{FF2B5EF4-FFF2-40B4-BE49-F238E27FC236}">
                <a16:creationId xmlns:a16="http://schemas.microsoft.com/office/drawing/2014/main" id="{00D9ACD8-EE38-EDDE-6B26-226C3E7B6E55}"/>
              </a:ext>
            </a:extLst>
          </p:cNvPr>
          <p:cNvSpPr txBox="1"/>
          <p:nvPr/>
        </p:nvSpPr>
        <p:spPr>
          <a:xfrm>
            <a:off x="4876800" y="8841666"/>
            <a:ext cx="876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There were 30 products so had to group them </a:t>
            </a:r>
          </a:p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In 10 sub-category and 3 main category.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5E7A5DB-BD37-92C1-5B90-EC2412071C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43100"/>
            <a:ext cx="8001000" cy="44794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DB79869-0821-678C-9DCF-A3EA30E2F1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877366"/>
            <a:ext cx="8153400" cy="454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6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9" grpId="0"/>
      <p:bldP spid="58" grpId="0" animBg="1"/>
      <p:bldP spid="59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3109746"/>
            <a:ext cx="7177254" cy="7177254"/>
            <a:chOff x="0" y="0"/>
            <a:chExt cx="3282950" cy="3282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00" r="-125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437893" y="857250"/>
            <a:ext cx="941221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4"/>
              </a:lnSpc>
              <a:spcBef>
                <a:spcPct val="0"/>
              </a:spcBef>
            </a:pPr>
            <a:r>
              <a:rPr lang="en-US" sz="8000" spc="348" dirty="0">
                <a:solidFill>
                  <a:srgbClr val="F35000"/>
                </a:solidFill>
                <a:latin typeface="Canva Sans 1 Bold"/>
              </a:rPr>
              <a:t>Let’s Start!</a:t>
            </a: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2FE904E1-58A2-7C45-1D7C-F31795C76DA6}"/>
              </a:ext>
            </a:extLst>
          </p:cNvPr>
          <p:cNvSpPr txBox="1"/>
          <p:nvPr/>
        </p:nvSpPr>
        <p:spPr>
          <a:xfrm>
            <a:off x="8610600" y="4991100"/>
            <a:ext cx="7630042" cy="1401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32"/>
              </a:lnSpc>
            </a:pPr>
            <a:r>
              <a:rPr lang="en-US" sz="4000" spc="25" dirty="0">
                <a:solidFill>
                  <a:srgbClr val="231F20"/>
                </a:solidFill>
                <a:latin typeface="Canva Sans 1 Bold"/>
              </a:rPr>
              <a:t>Let’s start to see some of the</a:t>
            </a:r>
          </a:p>
          <a:p>
            <a:pPr marL="0" lvl="0" indent="0">
              <a:lnSpc>
                <a:spcPts val="3632"/>
              </a:lnSpc>
            </a:pPr>
            <a:r>
              <a:rPr lang="en-US" sz="4000" spc="25" dirty="0">
                <a:solidFill>
                  <a:srgbClr val="231F20"/>
                </a:solidFill>
                <a:latin typeface="Canva Sans 1 Bold"/>
              </a:rPr>
              <a:t>Insights and look at their solutions.</a:t>
            </a:r>
          </a:p>
        </p:txBody>
      </p:sp>
    </p:spTree>
    <p:extLst>
      <p:ext uri="{BB962C8B-B14F-4D97-AF65-F5344CB8AC3E}">
        <p14:creationId xmlns:p14="http://schemas.microsoft.com/office/powerpoint/2010/main" val="100368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2809" y="600359"/>
            <a:ext cx="9955191" cy="9955191"/>
          </a:xfrm>
          <a:custGeom>
            <a:avLst/>
            <a:gdLst/>
            <a:ahLst/>
            <a:cxnLst/>
            <a:rect l="l" t="t" r="r" b="b"/>
            <a:pathLst>
              <a:path w="9955191" h="9955191">
                <a:moveTo>
                  <a:pt x="0" y="0"/>
                </a:moveTo>
                <a:lnTo>
                  <a:pt x="9955191" y="0"/>
                </a:lnTo>
                <a:lnTo>
                  <a:pt x="9955191" y="9955191"/>
                </a:lnTo>
                <a:lnTo>
                  <a:pt x="0" y="995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98755" y="1962392"/>
            <a:ext cx="2222506" cy="8794090"/>
          </a:xfrm>
          <a:custGeom>
            <a:avLst/>
            <a:gdLst/>
            <a:ahLst/>
            <a:cxnLst/>
            <a:rect l="l" t="t" r="r" b="b"/>
            <a:pathLst>
              <a:path w="2222506" h="8794090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23518" y="1141615"/>
            <a:ext cx="4834791" cy="1663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Sales Trend by Country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3518" y="3048538"/>
            <a:ext cx="4529050" cy="79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Total sales of the four countries will be $350 million.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3518" y="4390907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07776" y="4438532"/>
            <a:ext cx="2900014" cy="79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Colombia Leads with 98.7m.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3518" y="5304323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07776" y="5351948"/>
            <a:ext cx="3243193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2</a:t>
            </a:r>
            <a:r>
              <a:rPr lang="en-US" sz="2294" spc="22" baseline="30000" dirty="0">
                <a:solidFill>
                  <a:srgbClr val="FFFFFF"/>
                </a:solidFill>
                <a:latin typeface="Canva Sans 2"/>
              </a:rPr>
              <a:t>nd</a:t>
            </a: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 Chile with 89m.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23518" y="6217948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07775" y="6265573"/>
            <a:ext cx="3071765" cy="38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3</a:t>
            </a:r>
            <a:r>
              <a:rPr lang="en-US" sz="2294" spc="22" baseline="30000" dirty="0">
                <a:solidFill>
                  <a:srgbClr val="FFFFFF"/>
                </a:solidFill>
                <a:latin typeface="Canva Sans 2"/>
              </a:rPr>
              <a:t>rd</a:t>
            </a: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 Mexico with 82m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3518" y="7131365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107776" y="7178990"/>
            <a:ext cx="3521624" cy="38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Last Brazil with 81.1m</a:t>
            </a:r>
          </a:p>
        </p:txBody>
      </p:sp>
      <p:pic>
        <p:nvPicPr>
          <p:cNvPr id="31" name="Picture 30" descr="A computer screen shot of a white rectangular object&#10;&#10;Description automatically generated">
            <a:extLst>
              <a:ext uri="{FF2B5EF4-FFF2-40B4-BE49-F238E27FC236}">
                <a16:creationId xmlns:a16="http://schemas.microsoft.com/office/drawing/2014/main" id="{586A50D8-5164-C9F7-84D6-0E5EAA4055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33325" r="63987" b="57214"/>
          <a:stretch/>
        </p:blipFill>
        <p:spPr>
          <a:xfrm>
            <a:off x="10515600" y="1485900"/>
            <a:ext cx="5548882" cy="1219200"/>
          </a:xfrm>
          <a:prstGeom prst="rect">
            <a:avLst/>
          </a:prstGeom>
        </p:spPr>
      </p:pic>
      <p:pic>
        <p:nvPicPr>
          <p:cNvPr id="33" name="Picture 32" descr="A screenshot of a computer">
            <a:extLst>
              <a:ext uri="{FF2B5EF4-FFF2-40B4-BE49-F238E27FC236}">
                <a16:creationId xmlns:a16="http://schemas.microsoft.com/office/drawing/2014/main" id="{867C314A-5C9C-1F23-746A-51A189BA538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3" t="22205" r="49459" b="29837"/>
          <a:stretch/>
        </p:blipFill>
        <p:spPr>
          <a:xfrm>
            <a:off x="9448800" y="2805275"/>
            <a:ext cx="7543799" cy="6881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2809" y="600359"/>
            <a:ext cx="9955191" cy="9955191"/>
          </a:xfrm>
          <a:custGeom>
            <a:avLst/>
            <a:gdLst/>
            <a:ahLst/>
            <a:cxnLst/>
            <a:rect l="l" t="t" r="r" b="b"/>
            <a:pathLst>
              <a:path w="9955191" h="9955191">
                <a:moveTo>
                  <a:pt x="0" y="0"/>
                </a:moveTo>
                <a:lnTo>
                  <a:pt x="9955191" y="0"/>
                </a:lnTo>
                <a:lnTo>
                  <a:pt x="9955191" y="9955191"/>
                </a:lnTo>
                <a:lnTo>
                  <a:pt x="0" y="995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98755" y="1962392"/>
            <a:ext cx="2222506" cy="8794090"/>
          </a:xfrm>
          <a:custGeom>
            <a:avLst/>
            <a:gdLst/>
            <a:ahLst/>
            <a:cxnLst/>
            <a:rect l="l" t="t" r="r" b="b"/>
            <a:pathLst>
              <a:path w="2222506" h="8794090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47002" y="974937"/>
            <a:ext cx="4482082" cy="1663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Customer Trend By 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3518" y="3048538"/>
            <a:ext cx="4529050" cy="79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What are the customer Trend by Age Group?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3518" y="4390907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07776" y="4438532"/>
            <a:ext cx="2900014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51 – 65 years old is the highest buying customer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3518" y="5642964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64579" y="5905633"/>
            <a:ext cx="3243193" cy="79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Followed by 19 -30 years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23518" y="6895021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66093" y="7096484"/>
            <a:ext cx="3071765" cy="2025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Last will age group </a:t>
            </a:r>
          </a:p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(31-40) and (41-50)</a:t>
            </a:r>
          </a:p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Coming in almost with the same sales value.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5C6362E-3646-8B4A-A608-9A43ACB125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3" t="27552" r="46124" b="27115"/>
          <a:stretch/>
        </p:blipFill>
        <p:spPr>
          <a:xfrm>
            <a:off x="9753600" y="2566696"/>
            <a:ext cx="7315200" cy="704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2809" y="600359"/>
            <a:ext cx="9955191" cy="9955191"/>
          </a:xfrm>
          <a:custGeom>
            <a:avLst/>
            <a:gdLst/>
            <a:ahLst/>
            <a:cxnLst/>
            <a:rect l="l" t="t" r="r" b="b"/>
            <a:pathLst>
              <a:path w="9955191" h="9955191">
                <a:moveTo>
                  <a:pt x="0" y="0"/>
                </a:moveTo>
                <a:lnTo>
                  <a:pt x="9955191" y="0"/>
                </a:lnTo>
                <a:lnTo>
                  <a:pt x="9955191" y="9955191"/>
                </a:lnTo>
                <a:lnTo>
                  <a:pt x="0" y="995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98755" y="1962392"/>
            <a:ext cx="2222506" cy="8794090"/>
          </a:xfrm>
          <a:custGeom>
            <a:avLst/>
            <a:gdLst/>
            <a:ahLst/>
            <a:cxnLst/>
            <a:rect l="l" t="t" r="r" b="b"/>
            <a:pathLst>
              <a:path w="2222506" h="8794090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47002" y="974937"/>
            <a:ext cx="6211198" cy="1663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Customer age group by Category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3518" y="3048538"/>
            <a:ext cx="4529050" cy="79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Most Preferable Category by</a:t>
            </a:r>
          </a:p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Age Group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3518" y="4390907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07776" y="4438532"/>
            <a:ext cx="2900014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Home Appliances is the highest among </a:t>
            </a:r>
          </a:p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(51-65) &amp; (19-30).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3518" y="5642964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64579" y="5905633"/>
            <a:ext cx="3488621" cy="794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 err="1">
                <a:solidFill>
                  <a:srgbClr val="FFFFFF"/>
                </a:solidFill>
                <a:latin typeface="Canva Sans 2"/>
              </a:rPr>
              <a:t>Electronis</a:t>
            </a: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 sale is highest among (31-40).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23518" y="6895021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66093" y="7096484"/>
            <a:ext cx="3387107" cy="794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41 – 50 age group buy more on apparels</a:t>
            </a: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FED5420-2BD5-6408-DA06-D1E015977C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9" t="19561" r="52229" b="32439"/>
          <a:stretch/>
        </p:blipFill>
        <p:spPr>
          <a:xfrm>
            <a:off x="9753600" y="2324100"/>
            <a:ext cx="73152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2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2809" y="600359"/>
            <a:ext cx="9955191" cy="9955191"/>
          </a:xfrm>
          <a:custGeom>
            <a:avLst/>
            <a:gdLst/>
            <a:ahLst/>
            <a:cxnLst/>
            <a:rect l="l" t="t" r="r" b="b"/>
            <a:pathLst>
              <a:path w="9955191" h="9955191">
                <a:moveTo>
                  <a:pt x="0" y="0"/>
                </a:moveTo>
                <a:lnTo>
                  <a:pt x="9955191" y="0"/>
                </a:lnTo>
                <a:lnTo>
                  <a:pt x="9955191" y="9955191"/>
                </a:lnTo>
                <a:lnTo>
                  <a:pt x="0" y="995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98755" y="1962392"/>
            <a:ext cx="2222506" cy="8794090"/>
          </a:xfrm>
          <a:custGeom>
            <a:avLst/>
            <a:gdLst/>
            <a:ahLst/>
            <a:cxnLst/>
            <a:rect l="l" t="t" r="r" b="b"/>
            <a:pathLst>
              <a:path w="2222506" h="8794090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39414" y="508940"/>
            <a:ext cx="4482082" cy="252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Customer</a:t>
            </a:r>
          </a:p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Trend by</a:t>
            </a:r>
          </a:p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Income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3518" y="3048538"/>
            <a:ext cx="4529050" cy="79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Do the Highest earning buy more?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3518" y="4390907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07776" y="4438532"/>
            <a:ext cx="2900014" cy="2435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Apparently, people who are earning </a:t>
            </a:r>
          </a:p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(40-60k) and </a:t>
            </a:r>
          </a:p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(20 – 40k) Per Year  are the with the most sales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72091" y="7200900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655DBB70-32DC-4A2B-FB53-BF88556BA38E}"/>
              </a:ext>
            </a:extLst>
          </p:cNvPr>
          <p:cNvSpPr txBox="1"/>
          <p:nvPr/>
        </p:nvSpPr>
        <p:spPr>
          <a:xfrm>
            <a:off x="3234678" y="7342521"/>
            <a:ext cx="2900014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The Highest earning has the lowest amount of sales 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A1DF7FD5-097B-5769-4E05-B74DDA2116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6" t="19077" r="28736" b="16914"/>
          <a:stretch/>
        </p:blipFill>
        <p:spPr>
          <a:xfrm>
            <a:off x="10055874" y="2247900"/>
            <a:ext cx="6509059" cy="757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8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2809" y="801291"/>
            <a:ext cx="9955191" cy="9955191"/>
          </a:xfrm>
          <a:custGeom>
            <a:avLst/>
            <a:gdLst/>
            <a:ahLst/>
            <a:cxnLst/>
            <a:rect l="l" t="t" r="r" b="b"/>
            <a:pathLst>
              <a:path w="9955191" h="9955191">
                <a:moveTo>
                  <a:pt x="0" y="0"/>
                </a:moveTo>
                <a:lnTo>
                  <a:pt x="9955191" y="0"/>
                </a:lnTo>
                <a:lnTo>
                  <a:pt x="9955191" y="9955191"/>
                </a:lnTo>
                <a:lnTo>
                  <a:pt x="0" y="995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98755" y="1962392"/>
            <a:ext cx="2222506" cy="8794090"/>
          </a:xfrm>
          <a:custGeom>
            <a:avLst/>
            <a:gdLst/>
            <a:ahLst/>
            <a:cxnLst/>
            <a:rect l="l" t="t" r="r" b="b"/>
            <a:pathLst>
              <a:path w="2222506" h="8794090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23518" y="883731"/>
            <a:ext cx="6109290" cy="1663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Sales By</a:t>
            </a:r>
          </a:p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Product Category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3518" y="3048538"/>
            <a:ext cx="4529050" cy="38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Which Product is the best 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3518" y="4390907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07776" y="4438532"/>
            <a:ext cx="2900014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In category, Home appliances has the highest sales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3517" y="6068145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655DBB70-32DC-4A2B-FB53-BF88556BA38E}"/>
              </a:ext>
            </a:extLst>
          </p:cNvPr>
          <p:cNvSpPr txBox="1"/>
          <p:nvPr/>
        </p:nvSpPr>
        <p:spPr>
          <a:xfrm>
            <a:off x="3107776" y="6252552"/>
            <a:ext cx="2900014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Followed by Electronics then Apparels</a:t>
            </a:r>
          </a:p>
        </p:txBody>
      </p:sp>
      <p:pic>
        <p:nvPicPr>
          <p:cNvPr id="10" name="Picture 9" descr="A computer screen shot of a white square&#10;&#10;Description automatically generated">
            <a:extLst>
              <a:ext uri="{FF2B5EF4-FFF2-40B4-BE49-F238E27FC236}">
                <a16:creationId xmlns:a16="http://schemas.microsoft.com/office/drawing/2014/main" id="{952E342A-9D74-5E57-A287-0686235E81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22228" r="56668" b="59106"/>
          <a:stretch/>
        </p:blipFill>
        <p:spPr>
          <a:xfrm>
            <a:off x="11125200" y="1511993"/>
            <a:ext cx="4114800" cy="1920240"/>
          </a:xfrm>
          <a:prstGeom prst="rect">
            <a:avLst/>
          </a:prstGeom>
        </p:spPr>
      </p:pic>
      <p:pic>
        <p:nvPicPr>
          <p:cNvPr id="12" name="Picture 11" descr="A computer screen shot of a computer">
            <a:extLst>
              <a:ext uri="{FF2B5EF4-FFF2-40B4-BE49-F238E27FC236}">
                <a16:creationId xmlns:a16="http://schemas.microsoft.com/office/drawing/2014/main" id="{45460241-AFEE-48DA-FDB0-439B4AA158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t="32006" r="52224" b="35993"/>
          <a:stretch/>
        </p:blipFill>
        <p:spPr>
          <a:xfrm>
            <a:off x="9144001" y="3456296"/>
            <a:ext cx="8298764" cy="66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2809" y="801291"/>
            <a:ext cx="9955191" cy="9955191"/>
          </a:xfrm>
          <a:custGeom>
            <a:avLst/>
            <a:gdLst/>
            <a:ahLst/>
            <a:cxnLst/>
            <a:rect l="l" t="t" r="r" b="b"/>
            <a:pathLst>
              <a:path w="9955191" h="9955191">
                <a:moveTo>
                  <a:pt x="0" y="0"/>
                </a:moveTo>
                <a:lnTo>
                  <a:pt x="9955191" y="0"/>
                </a:lnTo>
                <a:lnTo>
                  <a:pt x="9955191" y="9955191"/>
                </a:lnTo>
                <a:lnTo>
                  <a:pt x="0" y="9955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98755" y="1962392"/>
            <a:ext cx="2222506" cy="8794090"/>
          </a:xfrm>
          <a:custGeom>
            <a:avLst/>
            <a:gdLst/>
            <a:ahLst/>
            <a:cxnLst/>
            <a:rect l="l" t="t" r="r" b="b"/>
            <a:pathLst>
              <a:path w="2222506" h="8794090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23519" y="744110"/>
            <a:ext cx="6109290" cy="252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Sales By</a:t>
            </a:r>
          </a:p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Product </a:t>
            </a:r>
          </a:p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Sub-category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3517" y="3315255"/>
            <a:ext cx="4529050" cy="79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Breaking down in Sub-category </a:t>
            </a:r>
          </a:p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For better understanding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3518" y="4390907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07776" y="4438532"/>
            <a:ext cx="2900014" cy="1614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Home &amp; Décor is the highest in terms of sales by sub-category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3517" y="6068145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655DBB70-32DC-4A2B-FB53-BF88556BA38E}"/>
              </a:ext>
            </a:extLst>
          </p:cNvPr>
          <p:cNvSpPr txBox="1"/>
          <p:nvPr/>
        </p:nvSpPr>
        <p:spPr>
          <a:xfrm>
            <a:off x="3107776" y="6252552"/>
            <a:ext cx="2900014" cy="79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Lowest sales comes from Shoes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F0268CAF-6F6E-0DAA-87A3-55D93524F6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3" t="20370" r="24538" b="25555"/>
          <a:stretch/>
        </p:blipFill>
        <p:spPr>
          <a:xfrm>
            <a:off x="9753600" y="2552700"/>
            <a:ext cx="71628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8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2809" y="801291"/>
            <a:ext cx="9955191" cy="9955191"/>
          </a:xfrm>
          <a:custGeom>
            <a:avLst/>
            <a:gdLst/>
            <a:ahLst/>
            <a:cxnLst/>
            <a:rect l="l" t="t" r="r" b="b"/>
            <a:pathLst>
              <a:path w="9955191" h="9955191">
                <a:moveTo>
                  <a:pt x="0" y="0"/>
                </a:moveTo>
                <a:lnTo>
                  <a:pt x="9955191" y="0"/>
                </a:lnTo>
                <a:lnTo>
                  <a:pt x="9955191" y="9955191"/>
                </a:lnTo>
                <a:lnTo>
                  <a:pt x="0" y="995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98755" y="1962392"/>
            <a:ext cx="2222506" cy="8794090"/>
          </a:xfrm>
          <a:custGeom>
            <a:avLst/>
            <a:gdLst/>
            <a:ahLst/>
            <a:cxnLst/>
            <a:rect l="l" t="t" r="r" b="b"/>
            <a:pathLst>
              <a:path w="2222506" h="8794090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23517" y="1933617"/>
            <a:ext cx="6109290" cy="804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Top 10 Products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3517" y="3315255"/>
            <a:ext cx="4529050" cy="79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From Sub-Category which product is the best-selling?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3518" y="4390907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07776" y="4438532"/>
            <a:ext cx="2900014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1</a:t>
            </a:r>
            <a:r>
              <a:rPr lang="en-US" sz="2294" spc="22" baseline="30000" dirty="0">
                <a:solidFill>
                  <a:srgbClr val="FFFFFF"/>
                </a:solidFill>
                <a:latin typeface="Canva Sans 2"/>
              </a:rPr>
              <a:t>st</a:t>
            </a: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 Curtains has the highest sales with almost 25 million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3517" y="6068145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655DBB70-32DC-4A2B-FB53-BF88556BA38E}"/>
              </a:ext>
            </a:extLst>
          </p:cNvPr>
          <p:cNvSpPr txBox="1"/>
          <p:nvPr/>
        </p:nvSpPr>
        <p:spPr>
          <a:xfrm>
            <a:off x="3107776" y="6252552"/>
            <a:ext cx="2900014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Top 10 products mostly make up for home &amp; living items.</a:t>
            </a: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F8DE8D3-87D3-EB7F-B332-9EA53363E0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5" t="26666" r="47209" b="43113"/>
          <a:stretch/>
        </p:blipFill>
        <p:spPr>
          <a:xfrm>
            <a:off x="10210800" y="1962392"/>
            <a:ext cx="6096000" cy="79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7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3109746"/>
            <a:ext cx="7177254" cy="7177254"/>
            <a:chOff x="0" y="0"/>
            <a:chExt cx="3282950" cy="3282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500" r="-125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-5400000">
            <a:off x="16399378" y="-227355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10"/>
                </a:lnTo>
                <a:lnTo>
                  <a:pt x="0" y="2512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153939" y="5425883"/>
            <a:ext cx="3725781" cy="478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32"/>
              </a:lnSpc>
            </a:pPr>
            <a:r>
              <a:rPr lang="en-US" sz="4000" spc="25" dirty="0">
                <a:solidFill>
                  <a:srgbClr val="231F20"/>
                </a:solidFill>
                <a:latin typeface="Canva Sans 1 Bold"/>
              </a:rPr>
              <a:t>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97985" y="8706065"/>
            <a:ext cx="3198815" cy="478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32"/>
              </a:lnSpc>
            </a:pPr>
            <a:r>
              <a:rPr lang="en-US" sz="4000" spc="25" dirty="0">
                <a:solidFill>
                  <a:srgbClr val="231F20"/>
                </a:solidFill>
                <a:latin typeface="Canva Sans 1 Bold"/>
              </a:rPr>
              <a:t>Conclusion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37893" y="857250"/>
            <a:ext cx="941221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4"/>
              </a:lnSpc>
              <a:spcBef>
                <a:spcPct val="0"/>
              </a:spcBef>
            </a:pPr>
            <a:r>
              <a:rPr lang="en-US" sz="8000" spc="348" dirty="0">
                <a:solidFill>
                  <a:srgbClr val="F35000"/>
                </a:solidFill>
                <a:latin typeface="Canva Sans 1 Bold"/>
              </a:rPr>
              <a:t>Outline</a:t>
            </a: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8E54AEEB-A979-7D84-C6F7-63F6CB520351}"/>
              </a:ext>
            </a:extLst>
          </p:cNvPr>
          <p:cNvSpPr/>
          <p:nvPr/>
        </p:nvSpPr>
        <p:spPr>
          <a:xfrm>
            <a:off x="7546006" y="3473151"/>
            <a:ext cx="1295400" cy="1227814"/>
          </a:xfrm>
          <a:custGeom>
            <a:avLst/>
            <a:gdLst/>
            <a:ahLst/>
            <a:cxnLst/>
            <a:rect l="l" t="t" r="r" b="b"/>
            <a:pathLst>
              <a:path w="1598198" h="1598198">
                <a:moveTo>
                  <a:pt x="0" y="0"/>
                </a:moveTo>
                <a:lnTo>
                  <a:pt x="1598198" y="0"/>
                </a:lnTo>
                <a:lnTo>
                  <a:pt x="1598198" y="1598197"/>
                </a:lnTo>
                <a:lnTo>
                  <a:pt x="0" y="1598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337379CF-0935-1A3E-B24E-B07FFFDD04F3}"/>
              </a:ext>
            </a:extLst>
          </p:cNvPr>
          <p:cNvSpPr/>
          <p:nvPr/>
        </p:nvSpPr>
        <p:spPr>
          <a:xfrm>
            <a:off x="7624482" y="5028029"/>
            <a:ext cx="1295400" cy="1227814"/>
          </a:xfrm>
          <a:custGeom>
            <a:avLst/>
            <a:gdLst/>
            <a:ahLst/>
            <a:cxnLst/>
            <a:rect l="l" t="t" r="r" b="b"/>
            <a:pathLst>
              <a:path w="1598198" h="1598198">
                <a:moveTo>
                  <a:pt x="0" y="0"/>
                </a:moveTo>
                <a:lnTo>
                  <a:pt x="1598198" y="0"/>
                </a:lnTo>
                <a:lnTo>
                  <a:pt x="1598198" y="1598197"/>
                </a:lnTo>
                <a:lnTo>
                  <a:pt x="0" y="1598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74EFCCA3-DD22-FF7F-E07F-A05975EDEE2F}"/>
              </a:ext>
            </a:extLst>
          </p:cNvPr>
          <p:cNvSpPr/>
          <p:nvPr/>
        </p:nvSpPr>
        <p:spPr>
          <a:xfrm>
            <a:off x="7694617" y="6668120"/>
            <a:ext cx="1295400" cy="1227814"/>
          </a:xfrm>
          <a:custGeom>
            <a:avLst/>
            <a:gdLst/>
            <a:ahLst/>
            <a:cxnLst/>
            <a:rect l="l" t="t" r="r" b="b"/>
            <a:pathLst>
              <a:path w="1598198" h="1598198">
                <a:moveTo>
                  <a:pt x="0" y="0"/>
                </a:moveTo>
                <a:lnTo>
                  <a:pt x="1598198" y="0"/>
                </a:lnTo>
                <a:lnTo>
                  <a:pt x="1598198" y="1598197"/>
                </a:lnTo>
                <a:lnTo>
                  <a:pt x="0" y="1598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8BCF5AEE-EE63-7552-1E89-1C470921C48D}"/>
              </a:ext>
            </a:extLst>
          </p:cNvPr>
          <p:cNvSpPr/>
          <p:nvPr/>
        </p:nvSpPr>
        <p:spPr>
          <a:xfrm>
            <a:off x="7694617" y="8308211"/>
            <a:ext cx="1295400" cy="1227814"/>
          </a:xfrm>
          <a:custGeom>
            <a:avLst/>
            <a:gdLst/>
            <a:ahLst/>
            <a:cxnLst/>
            <a:rect l="l" t="t" r="r" b="b"/>
            <a:pathLst>
              <a:path w="1598198" h="1598198">
                <a:moveTo>
                  <a:pt x="0" y="0"/>
                </a:moveTo>
                <a:lnTo>
                  <a:pt x="1598198" y="0"/>
                </a:lnTo>
                <a:lnTo>
                  <a:pt x="1598198" y="1598197"/>
                </a:lnTo>
                <a:lnTo>
                  <a:pt x="0" y="1598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Graphic 23" descr="Brainstorm with solid fill">
            <a:extLst>
              <a:ext uri="{FF2B5EF4-FFF2-40B4-BE49-F238E27FC236}">
                <a16:creationId xmlns:a16="http://schemas.microsoft.com/office/drawing/2014/main" id="{E55BA631-51FB-4D82-2220-785F99051D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0419" y="3629858"/>
            <a:ext cx="914400" cy="914400"/>
          </a:xfrm>
          <a:prstGeom prst="rect">
            <a:avLst/>
          </a:prstGeom>
        </p:spPr>
      </p:pic>
      <p:pic>
        <p:nvPicPr>
          <p:cNvPr id="26" name="Graphic 25" descr="Presentation with checklist with solid fill">
            <a:extLst>
              <a:ext uri="{FF2B5EF4-FFF2-40B4-BE49-F238E27FC236}">
                <a16:creationId xmlns:a16="http://schemas.microsoft.com/office/drawing/2014/main" id="{CD496748-4408-7EE0-B82B-ED2784208B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4982" y="5184736"/>
            <a:ext cx="914400" cy="914400"/>
          </a:xfrm>
          <a:prstGeom prst="rect">
            <a:avLst/>
          </a:prstGeom>
        </p:spPr>
      </p:pic>
      <p:pic>
        <p:nvPicPr>
          <p:cNvPr id="36" name="Graphic 35" descr="Lightbulb with solid fill">
            <a:extLst>
              <a:ext uri="{FF2B5EF4-FFF2-40B4-BE49-F238E27FC236}">
                <a16:creationId xmlns:a16="http://schemas.microsoft.com/office/drawing/2014/main" id="{0DDB9F73-B03F-FAF9-E058-7F3AF0A373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85117" y="6803182"/>
            <a:ext cx="914400" cy="914400"/>
          </a:xfrm>
          <a:prstGeom prst="rect">
            <a:avLst/>
          </a:prstGeom>
        </p:spPr>
      </p:pic>
      <p:pic>
        <p:nvPicPr>
          <p:cNvPr id="38" name="Graphic 37" descr="Handshake with solid fill">
            <a:extLst>
              <a:ext uri="{FF2B5EF4-FFF2-40B4-BE49-F238E27FC236}">
                <a16:creationId xmlns:a16="http://schemas.microsoft.com/office/drawing/2014/main" id="{DB5D740E-F9B6-D20C-D476-B9B5ADE840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93773" y="8459661"/>
            <a:ext cx="914400" cy="914400"/>
          </a:xfrm>
          <a:prstGeom prst="rect">
            <a:avLst/>
          </a:prstGeom>
        </p:spPr>
      </p:pic>
      <p:sp>
        <p:nvSpPr>
          <p:cNvPr id="39" name="TextBox 14">
            <a:extLst>
              <a:ext uri="{FF2B5EF4-FFF2-40B4-BE49-F238E27FC236}">
                <a16:creationId xmlns:a16="http://schemas.microsoft.com/office/drawing/2014/main" id="{2FE904E1-58A2-7C45-1D7C-F31795C76DA6}"/>
              </a:ext>
            </a:extLst>
          </p:cNvPr>
          <p:cNvSpPr txBox="1"/>
          <p:nvPr/>
        </p:nvSpPr>
        <p:spPr>
          <a:xfrm>
            <a:off x="9210158" y="3924300"/>
            <a:ext cx="5039241" cy="478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32"/>
              </a:lnSpc>
            </a:pPr>
            <a:r>
              <a:rPr lang="en-US" sz="4000" spc="25" dirty="0">
                <a:solidFill>
                  <a:srgbClr val="231F20"/>
                </a:solidFill>
                <a:latin typeface="Canva Sans 1 Bold"/>
              </a:rPr>
              <a:t>Problem Statement</a:t>
            </a:r>
          </a:p>
        </p:txBody>
      </p:sp>
      <p:sp>
        <p:nvSpPr>
          <p:cNvPr id="40" name="TextBox 14">
            <a:extLst>
              <a:ext uri="{FF2B5EF4-FFF2-40B4-BE49-F238E27FC236}">
                <a16:creationId xmlns:a16="http://schemas.microsoft.com/office/drawing/2014/main" id="{8D2BFBC3-5884-C97E-3B22-AEBF65FFDC7E}"/>
              </a:ext>
            </a:extLst>
          </p:cNvPr>
          <p:cNvSpPr txBox="1"/>
          <p:nvPr/>
        </p:nvSpPr>
        <p:spPr>
          <a:xfrm>
            <a:off x="9228219" y="7065974"/>
            <a:ext cx="3725781" cy="478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32"/>
              </a:lnSpc>
            </a:pPr>
            <a:r>
              <a:rPr lang="en-US" sz="4000" spc="25" dirty="0">
                <a:solidFill>
                  <a:srgbClr val="231F20"/>
                </a:solidFill>
                <a:latin typeface="Canva Sans 1 Bold"/>
              </a:rPr>
              <a:t>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7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32809" y="801291"/>
            <a:ext cx="9955191" cy="9955191"/>
          </a:xfrm>
          <a:custGeom>
            <a:avLst/>
            <a:gdLst/>
            <a:ahLst/>
            <a:cxnLst/>
            <a:rect l="l" t="t" r="r" b="b"/>
            <a:pathLst>
              <a:path w="9955191" h="9955191">
                <a:moveTo>
                  <a:pt x="0" y="0"/>
                </a:moveTo>
                <a:lnTo>
                  <a:pt x="9955191" y="0"/>
                </a:lnTo>
                <a:lnTo>
                  <a:pt x="9955191" y="9955191"/>
                </a:lnTo>
                <a:lnTo>
                  <a:pt x="0" y="9955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398755" y="1962392"/>
            <a:ext cx="2222506" cy="8794090"/>
          </a:xfrm>
          <a:custGeom>
            <a:avLst/>
            <a:gdLst/>
            <a:ahLst/>
            <a:cxnLst/>
            <a:rect l="l" t="t" r="r" b="b"/>
            <a:pathLst>
              <a:path w="2222506" h="8794090">
                <a:moveTo>
                  <a:pt x="0" y="0"/>
                </a:moveTo>
                <a:lnTo>
                  <a:pt x="2222507" y="0"/>
                </a:lnTo>
                <a:lnTo>
                  <a:pt x="2222507" y="8794089"/>
                </a:lnTo>
                <a:lnTo>
                  <a:pt x="0" y="8794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133600" y="1968922"/>
            <a:ext cx="6920483" cy="804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FFFFF"/>
                </a:solidFill>
                <a:latin typeface="Canva Sans 1 Bold"/>
              </a:rPr>
              <a:t>Bottom 10 Products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3517" y="3315255"/>
            <a:ext cx="4529050" cy="79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Which product brings in the least amount sales 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3518" y="4390907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07776" y="4438532"/>
            <a:ext cx="2900014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T-shirt makes the lowest amount of sales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23517" y="6068145"/>
            <a:ext cx="874733" cy="786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2"/>
              </a:lnSpc>
              <a:spcBef>
                <a:spcPct val="0"/>
              </a:spcBef>
            </a:pPr>
            <a:r>
              <a:rPr lang="en-US" sz="4280" dirty="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655DBB70-32DC-4A2B-FB53-BF88556BA38E}"/>
              </a:ext>
            </a:extLst>
          </p:cNvPr>
          <p:cNvSpPr txBox="1"/>
          <p:nvPr/>
        </p:nvSpPr>
        <p:spPr>
          <a:xfrm>
            <a:off x="3107776" y="6252552"/>
            <a:ext cx="2900014" cy="120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294" spc="22" dirty="0" err="1">
                <a:solidFill>
                  <a:srgbClr val="FFFFFF"/>
                </a:solidFill>
                <a:latin typeface="Canva Sans 2"/>
              </a:rPr>
              <a:t>Appareals</a:t>
            </a:r>
            <a:r>
              <a:rPr lang="en-US" sz="2294" spc="22" dirty="0">
                <a:solidFill>
                  <a:srgbClr val="FFFFFF"/>
                </a:solidFill>
                <a:latin typeface="Canva Sans 2"/>
              </a:rPr>
              <a:t> overall make the lowest amount of sales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2DDBEC1-2FF3-A4C8-D508-F5B6B87FD7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43" t="27465" r="53888" b="46646"/>
          <a:stretch/>
        </p:blipFill>
        <p:spPr>
          <a:xfrm>
            <a:off x="9794525" y="2171700"/>
            <a:ext cx="6934199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11353800" y="-5261611"/>
            <a:ext cx="10901093" cy="10901093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637596" y="7321822"/>
            <a:ext cx="3016336" cy="1033557"/>
            <a:chOff x="0" y="0"/>
            <a:chExt cx="941463" cy="3225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1894" spc="18" dirty="0">
                  <a:solidFill>
                    <a:srgbClr val="000000"/>
                  </a:solidFill>
                  <a:latin typeface="Canva Sans 2"/>
                </a:rPr>
                <a:t>Home appliances has</a:t>
              </a:r>
            </a:p>
            <a:p>
              <a:pPr algn="ctr">
                <a:lnSpc>
                  <a:spcPts val="2652"/>
                </a:lnSpc>
              </a:pPr>
              <a:r>
                <a:rPr lang="en-US" sz="1894" spc="18" dirty="0">
                  <a:solidFill>
                    <a:srgbClr val="000000"/>
                  </a:solidFill>
                  <a:latin typeface="Canva Sans 2"/>
                </a:rPr>
                <a:t>Highest Sales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77000" y="7064437"/>
            <a:ext cx="3657599" cy="1660463"/>
            <a:chOff x="0" y="0"/>
            <a:chExt cx="941463" cy="3225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0"/>
              </a:scheme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endParaRPr lang="en-US" sz="1894" spc="18" dirty="0">
                <a:solidFill>
                  <a:srgbClr val="000000"/>
                </a:solidFill>
                <a:latin typeface="Canva Sans 2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11000" y="7232774"/>
            <a:ext cx="3046667" cy="1155625"/>
            <a:chOff x="0" y="-38100"/>
            <a:chExt cx="950930" cy="360695"/>
          </a:xfrm>
        </p:grpSpPr>
        <p:sp>
          <p:nvSpPr>
            <p:cNvPr id="19" name="Freeform 19"/>
            <p:cNvSpPr/>
            <p:nvPr/>
          </p:nvSpPr>
          <p:spPr>
            <a:xfrm>
              <a:off x="9467" y="-10306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1894" spc="18" dirty="0">
                  <a:solidFill>
                    <a:srgbClr val="000000"/>
                  </a:solidFill>
                  <a:latin typeface="Canva Sans 2"/>
                </a:rPr>
                <a:t>Apparels has the lowest</a:t>
              </a:r>
            </a:p>
            <a:p>
              <a:pPr algn="ctr">
                <a:lnSpc>
                  <a:spcPts val="2652"/>
                </a:lnSpc>
              </a:pPr>
              <a:r>
                <a:rPr lang="en-US" sz="1894" spc="18" dirty="0">
                  <a:solidFill>
                    <a:srgbClr val="000000"/>
                  </a:solidFill>
                  <a:latin typeface="Canva Sans 2"/>
                </a:rPr>
                <a:t>Amount of sales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-2335306" y="8594810"/>
            <a:ext cx="4769224" cy="2384612"/>
          </a:xfrm>
          <a:custGeom>
            <a:avLst/>
            <a:gdLst/>
            <a:ahLst/>
            <a:cxnLst/>
            <a:rect l="l" t="t" r="r" b="b"/>
            <a:pathLst>
              <a:path w="4769224" h="2384612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602751" y="1658092"/>
            <a:ext cx="7750205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 dirty="0">
                <a:solidFill>
                  <a:srgbClr val="000000"/>
                </a:solidFill>
                <a:latin typeface="Canva Sans 1"/>
              </a:rPr>
              <a:t>Does highest sales always bring in the highest quantity of product sold?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7954" y="717546"/>
            <a:ext cx="7483515" cy="80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47C00"/>
                </a:solidFill>
                <a:latin typeface="Canva Sans 1 Bold"/>
              </a:rPr>
              <a:t>Sales vs Quantity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05738" y="4143521"/>
            <a:ext cx="1003961" cy="67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76"/>
              </a:lnSpc>
              <a:spcBef>
                <a:spcPct val="0"/>
              </a:spcBef>
            </a:pPr>
            <a:r>
              <a:rPr lang="en-US" sz="3823">
                <a:solidFill>
                  <a:srgbClr val="FFFFFF"/>
                </a:solidFill>
                <a:latin typeface="Canva Sans 1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25263" y="4143521"/>
            <a:ext cx="1003961" cy="67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76"/>
              </a:lnSpc>
              <a:spcBef>
                <a:spcPct val="0"/>
              </a:spcBef>
            </a:pPr>
            <a:r>
              <a:rPr lang="en-US" sz="3823">
                <a:solidFill>
                  <a:srgbClr val="FFFFFF"/>
                </a:solidFill>
                <a:latin typeface="Canva Sans 1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47469" y="4143521"/>
            <a:ext cx="1003961" cy="67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76"/>
              </a:lnSpc>
              <a:spcBef>
                <a:spcPct val="0"/>
              </a:spcBef>
            </a:pPr>
            <a:r>
              <a:rPr lang="en-US" sz="3823">
                <a:solidFill>
                  <a:srgbClr val="FFFFFF"/>
                </a:solidFill>
                <a:latin typeface="Canva Sans 1 Bold"/>
              </a:rPr>
              <a:t>03</a:t>
            </a:r>
          </a:p>
        </p:txBody>
      </p:sp>
      <p:sp>
        <p:nvSpPr>
          <p:cNvPr id="27" name="Freeform 27"/>
          <p:cNvSpPr/>
          <p:nvPr/>
        </p:nvSpPr>
        <p:spPr>
          <a:xfrm>
            <a:off x="15621000" y="342900"/>
            <a:ext cx="2066602" cy="2066602"/>
          </a:xfrm>
          <a:custGeom>
            <a:avLst/>
            <a:gdLst/>
            <a:ahLst/>
            <a:cxnLst/>
            <a:rect l="l" t="t" r="r" b="b"/>
            <a:pathLst>
              <a:path w="2066602" h="2066602">
                <a:moveTo>
                  <a:pt x="0" y="0"/>
                </a:moveTo>
                <a:lnTo>
                  <a:pt x="2066602" y="0"/>
                </a:lnTo>
                <a:lnTo>
                  <a:pt x="2066602" y="2066602"/>
                </a:lnTo>
                <a:lnTo>
                  <a:pt x="0" y="2066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EF485277-06D2-F272-5A43-9323A51867A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4" t="30218" r="54433" b="38672"/>
          <a:stretch/>
        </p:blipFill>
        <p:spPr>
          <a:xfrm>
            <a:off x="5715000" y="2781300"/>
            <a:ext cx="4760474" cy="4283137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972CB649-EA51-B492-6182-06440747EA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43" t="27465" r="53888" b="46646"/>
          <a:stretch/>
        </p:blipFill>
        <p:spPr>
          <a:xfrm>
            <a:off x="10953761" y="3162299"/>
            <a:ext cx="4286239" cy="3709023"/>
          </a:xfrm>
          <a:prstGeom prst="rect">
            <a:avLst/>
          </a:prstGeom>
        </p:spPr>
      </p:pic>
      <p:pic>
        <p:nvPicPr>
          <p:cNvPr id="33" name="Picture 3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2FD28A8-B7C1-0E54-80D1-CF7C5D58473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5" t="26666" r="47209" b="43113"/>
          <a:stretch/>
        </p:blipFill>
        <p:spPr>
          <a:xfrm>
            <a:off x="1134033" y="3176970"/>
            <a:ext cx="4023461" cy="386345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380ED53-C8F7-3FE1-FEB8-D159B3F5BEC0}"/>
              </a:ext>
            </a:extLst>
          </p:cNvPr>
          <p:cNvSpPr txBox="1"/>
          <p:nvPr/>
        </p:nvSpPr>
        <p:spPr>
          <a:xfrm>
            <a:off x="6705600" y="7294504"/>
            <a:ext cx="3200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But Sports shoes , Jeans and jacket from Apparels </a:t>
            </a:r>
          </a:p>
          <a:p>
            <a:r>
              <a:rPr lang="en-US" sz="2000" b="1" dirty="0"/>
              <a:t>Has the highest Quantity sold.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A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>
            <a:off x="-2335306" y="8594810"/>
            <a:ext cx="4769224" cy="2384612"/>
          </a:xfrm>
          <a:custGeom>
            <a:avLst/>
            <a:gdLst/>
            <a:ahLst/>
            <a:cxnLst/>
            <a:rect l="l" t="t" r="r" b="b"/>
            <a:pathLst>
              <a:path w="4769224" h="2384612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602751" y="1658092"/>
            <a:ext cx="775020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 dirty="0">
                <a:solidFill>
                  <a:srgbClr val="000000"/>
                </a:solidFill>
                <a:latin typeface="Canva Sans 1"/>
              </a:rPr>
              <a:t>What will be the forecast for 2023?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7954" y="717546"/>
            <a:ext cx="7483515" cy="80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b="1" spc="241" dirty="0">
                <a:solidFill>
                  <a:srgbClr val="002060"/>
                </a:solidFill>
                <a:latin typeface="Canva Sans 1 Bold"/>
              </a:rPr>
              <a:t>Yearly Forecast</a:t>
            </a:r>
          </a:p>
        </p:txBody>
      </p:sp>
      <p:pic>
        <p:nvPicPr>
          <p:cNvPr id="2" name="Picture 1" descr="A computer screen shot of a graph">
            <a:extLst>
              <a:ext uri="{FF2B5EF4-FFF2-40B4-BE49-F238E27FC236}">
                <a16:creationId xmlns:a16="http://schemas.microsoft.com/office/drawing/2014/main" id="{8A1F1EB7-8A74-C582-5E6D-F520E57A47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8" t="23571" r="14919" b="26282"/>
          <a:stretch/>
        </p:blipFill>
        <p:spPr>
          <a:xfrm>
            <a:off x="457200" y="2247900"/>
            <a:ext cx="17145000" cy="6278319"/>
          </a:xfrm>
          <a:prstGeom prst="rect">
            <a:avLst/>
          </a:prstGeom>
        </p:spPr>
      </p:pic>
      <p:pic>
        <p:nvPicPr>
          <p:cNvPr id="4" name="Graphic 3" descr="Bullseye with solid fill">
            <a:extLst>
              <a:ext uri="{FF2B5EF4-FFF2-40B4-BE49-F238E27FC236}">
                <a16:creationId xmlns:a16="http://schemas.microsoft.com/office/drawing/2014/main" id="{4F5A37A5-DB9E-345A-1452-442197D19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06800" y="80125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8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A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>
            <a:off x="-2335306" y="8594810"/>
            <a:ext cx="4769224" cy="2384612"/>
          </a:xfrm>
          <a:custGeom>
            <a:avLst/>
            <a:gdLst/>
            <a:ahLst/>
            <a:cxnLst/>
            <a:rect l="l" t="t" r="r" b="b"/>
            <a:pathLst>
              <a:path w="4769224" h="2384612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602751" y="1658092"/>
            <a:ext cx="7750205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 dirty="0">
                <a:solidFill>
                  <a:srgbClr val="000000"/>
                </a:solidFill>
                <a:latin typeface="Canva Sans 1"/>
              </a:rPr>
              <a:t>What will be next year target 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7954" y="717546"/>
            <a:ext cx="7483515" cy="80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b="1" spc="241" dirty="0">
                <a:solidFill>
                  <a:srgbClr val="002060"/>
                </a:solidFill>
                <a:latin typeface="Canva Sans 1 Bold"/>
              </a:rPr>
              <a:t> Target vs Difference</a:t>
            </a:r>
          </a:p>
        </p:txBody>
      </p:sp>
      <p:pic>
        <p:nvPicPr>
          <p:cNvPr id="4" name="Graphic 3" descr="Bullseye with solid fill">
            <a:extLst>
              <a:ext uri="{FF2B5EF4-FFF2-40B4-BE49-F238E27FC236}">
                <a16:creationId xmlns:a16="http://schemas.microsoft.com/office/drawing/2014/main" id="{4F5A37A5-DB9E-345A-1452-442197D19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83000" y="190500"/>
            <a:ext cx="1717895" cy="1717895"/>
          </a:xfrm>
          <a:prstGeom prst="rect">
            <a:avLst/>
          </a:prstGeom>
        </p:spPr>
      </p:pic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AAE84C02-FD59-B2EE-FBFE-E94A9E07FB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0" t="24852" r="15207" b="26480"/>
          <a:stretch/>
        </p:blipFill>
        <p:spPr>
          <a:xfrm>
            <a:off x="1447800" y="2134023"/>
            <a:ext cx="16230600" cy="6660840"/>
          </a:xfrm>
          <a:prstGeom prst="rect">
            <a:avLst/>
          </a:prstGeom>
        </p:spPr>
      </p:pic>
      <p:sp>
        <p:nvSpPr>
          <p:cNvPr id="5" name="TextBox 22">
            <a:extLst>
              <a:ext uri="{FF2B5EF4-FFF2-40B4-BE49-F238E27FC236}">
                <a16:creationId xmlns:a16="http://schemas.microsoft.com/office/drawing/2014/main" id="{5DBDEE99-60A8-9ED6-8C45-6030977E26C8}"/>
              </a:ext>
            </a:extLst>
          </p:cNvPr>
          <p:cNvSpPr txBox="1"/>
          <p:nvPr/>
        </p:nvSpPr>
        <p:spPr>
          <a:xfrm>
            <a:off x="3962400" y="8924545"/>
            <a:ext cx="357844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b="1" spc="113" dirty="0">
                <a:solidFill>
                  <a:srgbClr val="000000"/>
                </a:solidFill>
                <a:highlight>
                  <a:srgbClr val="FFFF00"/>
                </a:highlight>
                <a:latin typeface="Canva Sans 1"/>
              </a:rPr>
              <a:t>Home Appliances</a:t>
            </a:r>
          </a:p>
          <a:p>
            <a:pPr algn="ctr">
              <a:lnSpc>
                <a:spcPts val="2734"/>
              </a:lnSpc>
            </a:pPr>
            <a:r>
              <a:rPr lang="en-US" sz="2278" b="1" spc="113" dirty="0">
                <a:solidFill>
                  <a:srgbClr val="000000"/>
                </a:solidFill>
                <a:highlight>
                  <a:srgbClr val="FFFF00"/>
                </a:highlight>
                <a:latin typeface="Canva Sans 1"/>
              </a:rPr>
              <a:t>$16 million target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4916C562-515B-8080-74CA-374667D67919}"/>
              </a:ext>
            </a:extLst>
          </p:cNvPr>
          <p:cNvSpPr txBox="1"/>
          <p:nvPr/>
        </p:nvSpPr>
        <p:spPr>
          <a:xfrm>
            <a:off x="8153400" y="8924545"/>
            <a:ext cx="357844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b="1" spc="113" dirty="0">
                <a:solidFill>
                  <a:srgbClr val="000000"/>
                </a:solidFill>
                <a:highlight>
                  <a:srgbClr val="FFFF00"/>
                </a:highlight>
                <a:latin typeface="Canva Sans 1"/>
              </a:rPr>
              <a:t>Electronics </a:t>
            </a:r>
          </a:p>
          <a:p>
            <a:pPr algn="ctr">
              <a:lnSpc>
                <a:spcPts val="2734"/>
              </a:lnSpc>
            </a:pPr>
            <a:r>
              <a:rPr lang="en-US" sz="2278" b="1" spc="113" dirty="0">
                <a:solidFill>
                  <a:srgbClr val="000000"/>
                </a:solidFill>
                <a:highlight>
                  <a:srgbClr val="FFFF00"/>
                </a:highlight>
                <a:latin typeface="Canva Sans 1"/>
              </a:rPr>
              <a:t>$7 million target</a:t>
            </a: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8579ED84-8ACA-1CE7-7485-20D0ACAAF55C}"/>
              </a:ext>
            </a:extLst>
          </p:cNvPr>
          <p:cNvSpPr txBox="1"/>
          <p:nvPr/>
        </p:nvSpPr>
        <p:spPr>
          <a:xfrm>
            <a:off x="12420600" y="8924545"/>
            <a:ext cx="3578444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b="1" spc="113" dirty="0">
                <a:solidFill>
                  <a:srgbClr val="000000"/>
                </a:solidFill>
                <a:highlight>
                  <a:srgbClr val="FFFF00"/>
                </a:highlight>
                <a:latin typeface="Canva Sans 1"/>
              </a:rPr>
              <a:t>Apparels </a:t>
            </a:r>
          </a:p>
          <a:p>
            <a:pPr algn="ctr">
              <a:lnSpc>
                <a:spcPts val="2734"/>
              </a:lnSpc>
            </a:pPr>
            <a:r>
              <a:rPr lang="en-US" sz="2278" b="1" spc="113" dirty="0">
                <a:solidFill>
                  <a:srgbClr val="000000"/>
                </a:solidFill>
                <a:highlight>
                  <a:srgbClr val="FFFF00"/>
                </a:highlight>
                <a:latin typeface="Canva Sans 1"/>
              </a:rPr>
              <a:t>$1 million target</a:t>
            </a:r>
          </a:p>
        </p:txBody>
      </p:sp>
    </p:spTree>
    <p:extLst>
      <p:ext uri="{BB962C8B-B14F-4D97-AF65-F5344CB8AC3E}">
        <p14:creationId xmlns:p14="http://schemas.microsoft.com/office/powerpoint/2010/main" val="271848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5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A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>
            <a:off x="-2335306" y="8594810"/>
            <a:ext cx="4769224" cy="2384612"/>
          </a:xfrm>
          <a:custGeom>
            <a:avLst/>
            <a:gdLst/>
            <a:ahLst/>
            <a:cxnLst/>
            <a:rect l="l" t="t" r="r" b="b"/>
            <a:pathLst>
              <a:path w="4769224" h="2384612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2602751" y="1658092"/>
            <a:ext cx="1118944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278" spc="113" dirty="0">
                <a:solidFill>
                  <a:srgbClr val="000000"/>
                </a:solidFill>
                <a:latin typeface="Canva Sans 1"/>
              </a:rPr>
              <a:t>How can we distribute sales target with the Sub-Category group?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67954" y="717546"/>
            <a:ext cx="7483515" cy="80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b="1" spc="241" dirty="0">
                <a:solidFill>
                  <a:srgbClr val="002060"/>
                </a:solidFill>
                <a:latin typeface="Canva Sans 1 Bold"/>
              </a:rPr>
              <a:t> Target Distribution</a:t>
            </a:r>
          </a:p>
        </p:txBody>
      </p:sp>
      <p:pic>
        <p:nvPicPr>
          <p:cNvPr id="4" name="Graphic 3" descr="Bullseye with solid fill">
            <a:extLst>
              <a:ext uri="{FF2B5EF4-FFF2-40B4-BE49-F238E27FC236}">
                <a16:creationId xmlns:a16="http://schemas.microsoft.com/office/drawing/2014/main" id="{4F5A37A5-DB9E-345A-1452-442197D19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83000" y="190500"/>
            <a:ext cx="1717895" cy="1717895"/>
          </a:xfrm>
          <a:prstGeom prst="rect">
            <a:avLst/>
          </a:prstGeom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12BAD93D-FF04-D7CF-4246-4A1A3D52F1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7" t="25156" r="14997" b="26368"/>
          <a:stretch/>
        </p:blipFill>
        <p:spPr>
          <a:xfrm>
            <a:off x="1295400" y="2200948"/>
            <a:ext cx="16154400" cy="65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30210" y="523171"/>
            <a:ext cx="4148974" cy="9428867"/>
            <a:chOff x="0" y="0"/>
            <a:chExt cx="3093720" cy="70307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93720" cy="7030720"/>
            </a:xfrm>
            <a:custGeom>
              <a:avLst/>
              <a:gdLst/>
              <a:ahLst/>
              <a:cxnLst/>
              <a:rect l="l" t="t" r="r" b="b"/>
              <a:pathLst>
                <a:path w="3093720" h="7030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3093720" y="7030720"/>
                  </a:lnTo>
                  <a:lnTo>
                    <a:pt x="0" y="7030720"/>
                  </a:lnTo>
                  <a:lnTo>
                    <a:pt x="0" y="70307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549" r="-1205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67479" y="-4240424"/>
            <a:ext cx="8480848" cy="848084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789283" y="1534390"/>
            <a:ext cx="6994619" cy="71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24"/>
              </a:lnSpc>
            </a:pPr>
            <a:r>
              <a:rPr lang="en-US" sz="4773" spc="238" dirty="0">
                <a:solidFill>
                  <a:srgbClr val="F47C00"/>
                </a:solidFill>
                <a:latin typeface="Canva Sans 1 Bold"/>
              </a:rPr>
              <a:t>Let’s conclude</a:t>
            </a:r>
          </a:p>
        </p:txBody>
      </p:sp>
      <p:sp>
        <p:nvSpPr>
          <p:cNvPr id="29" name="Freeform 29"/>
          <p:cNvSpPr/>
          <p:nvPr/>
        </p:nvSpPr>
        <p:spPr>
          <a:xfrm>
            <a:off x="14652297" y="990357"/>
            <a:ext cx="1955505" cy="2133983"/>
          </a:xfrm>
          <a:custGeom>
            <a:avLst/>
            <a:gdLst/>
            <a:ahLst/>
            <a:cxnLst/>
            <a:rect l="l" t="t" r="r" b="b"/>
            <a:pathLst>
              <a:path w="1955505" h="2133983">
                <a:moveTo>
                  <a:pt x="0" y="0"/>
                </a:moveTo>
                <a:lnTo>
                  <a:pt x="1955505" y="0"/>
                </a:lnTo>
                <a:lnTo>
                  <a:pt x="1955505" y="2133983"/>
                </a:lnTo>
                <a:lnTo>
                  <a:pt x="0" y="2133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4789283" y="3008692"/>
            <a:ext cx="7249733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4"/>
              </a:lnSpc>
            </a:pPr>
            <a:r>
              <a:rPr lang="en-US" sz="2278" spc="113" dirty="0">
                <a:solidFill>
                  <a:srgbClr val="000000"/>
                </a:solidFill>
                <a:latin typeface="Canva Sans 1"/>
              </a:rPr>
              <a:t>Product by Age Group </a:t>
            </a:r>
          </a:p>
          <a:p>
            <a:pPr>
              <a:lnSpc>
                <a:spcPts val="2734"/>
              </a:lnSpc>
            </a:pPr>
            <a:endParaRPr lang="en-US" sz="2278" spc="113" dirty="0">
              <a:solidFill>
                <a:srgbClr val="000000"/>
              </a:solidFill>
              <a:latin typeface="Canva Sans 1"/>
            </a:endParaRPr>
          </a:p>
          <a:p>
            <a:pPr>
              <a:lnSpc>
                <a:spcPts val="2734"/>
              </a:lnSpc>
            </a:pPr>
            <a:r>
              <a:rPr lang="en-US" sz="2278" spc="113" dirty="0">
                <a:solidFill>
                  <a:srgbClr val="000000"/>
                </a:solidFill>
                <a:latin typeface="Canva Sans 1"/>
              </a:rPr>
              <a:t>Let’ Recommend Product Category to certain age group more.</a:t>
            </a:r>
          </a:p>
          <a:p>
            <a:pPr>
              <a:lnSpc>
                <a:spcPts val="2734"/>
              </a:lnSpc>
            </a:pPr>
            <a:endParaRPr lang="en-US" sz="2278" spc="113" dirty="0">
              <a:solidFill>
                <a:srgbClr val="000000"/>
              </a:solidFill>
              <a:latin typeface="Canva Sans 1"/>
            </a:endParaRPr>
          </a:p>
          <a:p>
            <a:pPr>
              <a:lnSpc>
                <a:spcPts val="2734"/>
              </a:lnSpc>
            </a:pPr>
            <a:r>
              <a:rPr lang="en-US" sz="2400" spc="22" dirty="0">
                <a:highlight>
                  <a:srgbClr val="00FF00"/>
                </a:highlight>
                <a:latin typeface="Canva Sans 2"/>
              </a:rPr>
              <a:t>Marketing executives can focus on specific Product Category for this Age group.</a:t>
            </a:r>
          </a:p>
          <a:p>
            <a:pPr>
              <a:lnSpc>
                <a:spcPts val="2734"/>
              </a:lnSpc>
            </a:pPr>
            <a:endParaRPr lang="en-US" sz="2278" spc="113" dirty="0">
              <a:solidFill>
                <a:srgbClr val="000000"/>
              </a:solidFill>
              <a:latin typeface="Canva Sans 1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-4483935" y="8311187"/>
            <a:ext cx="47141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Semi-Bold"/>
              </a:rPr>
              <a:t>KPI # 1</a:t>
            </a:r>
          </a:p>
        </p:txBody>
      </p:sp>
      <p:grpSp>
        <p:nvGrpSpPr>
          <p:cNvPr id="41" name="Group 42">
            <a:extLst>
              <a:ext uri="{FF2B5EF4-FFF2-40B4-BE49-F238E27FC236}">
                <a16:creationId xmlns:a16="http://schemas.microsoft.com/office/drawing/2014/main" id="{3F8156CA-E6C2-3AC6-9761-F31F86A824C4}"/>
              </a:ext>
            </a:extLst>
          </p:cNvPr>
          <p:cNvGrpSpPr/>
          <p:nvPr/>
        </p:nvGrpSpPr>
        <p:grpSpPr>
          <a:xfrm>
            <a:off x="4789280" y="7230741"/>
            <a:ext cx="10636412" cy="1047845"/>
            <a:chOff x="0" y="0"/>
            <a:chExt cx="941463" cy="322595"/>
          </a:xfrm>
        </p:grpSpPr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7F920F5D-71F6-9754-4C6C-6080922D8E02}"/>
                </a:ext>
              </a:extLst>
            </p:cNvPr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12833" y="0"/>
                  </a:moveTo>
                  <a:lnTo>
                    <a:pt x="928629" y="0"/>
                  </a:lnTo>
                  <a:cubicBezTo>
                    <a:pt x="935717" y="0"/>
                    <a:pt x="941463" y="5746"/>
                    <a:pt x="941463" y="12833"/>
                  </a:cubicBezTo>
                  <a:lnTo>
                    <a:pt x="941463" y="309762"/>
                  </a:lnTo>
                  <a:cubicBezTo>
                    <a:pt x="941463" y="316850"/>
                    <a:pt x="935717" y="322595"/>
                    <a:pt x="928629" y="322595"/>
                  </a:cubicBezTo>
                  <a:lnTo>
                    <a:pt x="12833" y="322595"/>
                  </a:lnTo>
                  <a:cubicBezTo>
                    <a:pt x="5746" y="322595"/>
                    <a:pt x="0" y="316850"/>
                    <a:pt x="0" y="309762"/>
                  </a:cubicBezTo>
                  <a:lnTo>
                    <a:pt x="0" y="12833"/>
                  </a:lnTo>
                  <a:cubicBezTo>
                    <a:pt x="0" y="5746"/>
                    <a:pt x="5746" y="0"/>
                    <a:pt x="128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4">
              <a:extLst>
                <a:ext uri="{FF2B5EF4-FFF2-40B4-BE49-F238E27FC236}">
                  <a16:creationId xmlns:a16="http://schemas.microsoft.com/office/drawing/2014/main" id="{0D9A2087-4D6B-DFBD-D325-B05127E32736}"/>
                </a:ext>
              </a:extLst>
            </p:cNvPr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9024E7D-3093-A995-0767-A3634D877C88}"/>
              </a:ext>
            </a:extLst>
          </p:cNvPr>
          <p:cNvSpPr txBox="1"/>
          <p:nvPr/>
        </p:nvSpPr>
        <p:spPr>
          <a:xfrm>
            <a:off x="4953000" y="7347407"/>
            <a:ext cx="10515600" cy="889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400" b="1" spc="22" dirty="0">
                <a:solidFill>
                  <a:schemeClr val="accent6">
                    <a:lumMod val="50000"/>
                  </a:schemeClr>
                </a:solidFill>
                <a:latin typeface="Canva Sans 2"/>
              </a:rPr>
              <a:t>Electronic Products sale is highest among (31-40). But it’s the 2</a:t>
            </a:r>
            <a:r>
              <a:rPr lang="en-US" sz="2400" b="1" spc="22" baseline="30000" dirty="0">
                <a:solidFill>
                  <a:schemeClr val="accent6">
                    <a:lumMod val="50000"/>
                  </a:schemeClr>
                </a:solidFill>
                <a:latin typeface="Canva Sans 2"/>
              </a:rPr>
              <a:t>nd</a:t>
            </a:r>
            <a:r>
              <a:rPr lang="en-US" sz="2400" b="1" spc="22" dirty="0">
                <a:solidFill>
                  <a:schemeClr val="accent6">
                    <a:lumMod val="50000"/>
                  </a:schemeClr>
                </a:solidFill>
                <a:latin typeface="Canva Sans 2"/>
              </a:rPr>
              <a:t> best</a:t>
            </a:r>
          </a:p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400" b="1" spc="22" dirty="0">
                <a:solidFill>
                  <a:schemeClr val="accent6">
                    <a:lumMod val="50000"/>
                  </a:schemeClr>
                </a:solidFill>
                <a:latin typeface="Canva Sans 2"/>
              </a:rPr>
              <a:t>Selling group in 3 age group. So, on average its sales is still good.</a:t>
            </a:r>
          </a:p>
        </p:txBody>
      </p:sp>
      <p:grpSp>
        <p:nvGrpSpPr>
          <p:cNvPr id="49" name="Group 42">
            <a:extLst>
              <a:ext uri="{FF2B5EF4-FFF2-40B4-BE49-F238E27FC236}">
                <a16:creationId xmlns:a16="http://schemas.microsoft.com/office/drawing/2014/main" id="{A8C85585-00C6-7AAD-93FC-0682D26F5947}"/>
              </a:ext>
            </a:extLst>
          </p:cNvPr>
          <p:cNvGrpSpPr/>
          <p:nvPr/>
        </p:nvGrpSpPr>
        <p:grpSpPr>
          <a:xfrm>
            <a:off x="4755988" y="5956433"/>
            <a:ext cx="10636412" cy="1047845"/>
            <a:chOff x="0" y="0"/>
            <a:chExt cx="941463" cy="322595"/>
          </a:xfrm>
        </p:grpSpPr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48A96922-BABB-3806-D7B6-EA174A146402}"/>
                </a:ext>
              </a:extLst>
            </p:cNvPr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12833" y="0"/>
                  </a:moveTo>
                  <a:lnTo>
                    <a:pt x="928629" y="0"/>
                  </a:lnTo>
                  <a:cubicBezTo>
                    <a:pt x="935717" y="0"/>
                    <a:pt x="941463" y="5746"/>
                    <a:pt x="941463" y="12833"/>
                  </a:cubicBezTo>
                  <a:lnTo>
                    <a:pt x="941463" y="309762"/>
                  </a:lnTo>
                  <a:cubicBezTo>
                    <a:pt x="941463" y="316850"/>
                    <a:pt x="935717" y="322595"/>
                    <a:pt x="928629" y="322595"/>
                  </a:cubicBezTo>
                  <a:lnTo>
                    <a:pt x="12833" y="322595"/>
                  </a:lnTo>
                  <a:cubicBezTo>
                    <a:pt x="5746" y="322595"/>
                    <a:pt x="0" y="316850"/>
                    <a:pt x="0" y="309762"/>
                  </a:cubicBezTo>
                  <a:lnTo>
                    <a:pt x="0" y="12833"/>
                  </a:lnTo>
                  <a:cubicBezTo>
                    <a:pt x="0" y="5746"/>
                    <a:pt x="5746" y="0"/>
                    <a:pt x="128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44">
              <a:extLst>
                <a:ext uri="{FF2B5EF4-FFF2-40B4-BE49-F238E27FC236}">
                  <a16:creationId xmlns:a16="http://schemas.microsoft.com/office/drawing/2014/main" id="{D154AC0A-AB74-475B-94E1-C4BA208AB2FF}"/>
                </a:ext>
              </a:extLst>
            </p:cNvPr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7625BBE-A3AB-73F0-3529-4B631397FA69}"/>
              </a:ext>
            </a:extLst>
          </p:cNvPr>
          <p:cNvSpPr txBox="1"/>
          <p:nvPr/>
        </p:nvSpPr>
        <p:spPr>
          <a:xfrm>
            <a:off x="4953000" y="6106441"/>
            <a:ext cx="13104790" cy="48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400" b="1" spc="22" dirty="0">
                <a:solidFill>
                  <a:schemeClr val="accent6">
                    <a:lumMod val="50000"/>
                  </a:schemeClr>
                </a:solidFill>
                <a:latin typeface="Canva Sans 2"/>
              </a:rPr>
              <a:t>Home Appliances is the highest among (51-65) &amp; (19-30).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54" name="Group 42">
            <a:extLst>
              <a:ext uri="{FF2B5EF4-FFF2-40B4-BE49-F238E27FC236}">
                <a16:creationId xmlns:a16="http://schemas.microsoft.com/office/drawing/2014/main" id="{6D52AFEB-0EB5-5DC1-9FB6-872622A56990}"/>
              </a:ext>
            </a:extLst>
          </p:cNvPr>
          <p:cNvGrpSpPr/>
          <p:nvPr/>
        </p:nvGrpSpPr>
        <p:grpSpPr>
          <a:xfrm>
            <a:off x="4755989" y="8614657"/>
            <a:ext cx="10636411" cy="1047845"/>
            <a:chOff x="0" y="0"/>
            <a:chExt cx="941463" cy="322595"/>
          </a:xfrm>
        </p:grpSpPr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F50AD965-6BD0-22BE-9065-25BEA844E1E3}"/>
                </a:ext>
              </a:extLst>
            </p:cNvPr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12833" y="0"/>
                  </a:moveTo>
                  <a:lnTo>
                    <a:pt x="928629" y="0"/>
                  </a:lnTo>
                  <a:cubicBezTo>
                    <a:pt x="935717" y="0"/>
                    <a:pt x="941463" y="5746"/>
                    <a:pt x="941463" y="12833"/>
                  </a:cubicBezTo>
                  <a:lnTo>
                    <a:pt x="941463" y="309762"/>
                  </a:lnTo>
                  <a:cubicBezTo>
                    <a:pt x="941463" y="316850"/>
                    <a:pt x="935717" y="322595"/>
                    <a:pt x="928629" y="322595"/>
                  </a:cubicBezTo>
                  <a:lnTo>
                    <a:pt x="12833" y="322595"/>
                  </a:lnTo>
                  <a:cubicBezTo>
                    <a:pt x="5746" y="322595"/>
                    <a:pt x="0" y="316850"/>
                    <a:pt x="0" y="309762"/>
                  </a:cubicBezTo>
                  <a:lnTo>
                    <a:pt x="0" y="12833"/>
                  </a:lnTo>
                  <a:cubicBezTo>
                    <a:pt x="0" y="5746"/>
                    <a:pt x="5746" y="0"/>
                    <a:pt x="128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44">
              <a:extLst>
                <a:ext uri="{FF2B5EF4-FFF2-40B4-BE49-F238E27FC236}">
                  <a16:creationId xmlns:a16="http://schemas.microsoft.com/office/drawing/2014/main" id="{4429DC69-E7CB-7C28-9785-F730E12B1285}"/>
                </a:ext>
              </a:extLst>
            </p:cNvPr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AB4580D-37EA-CC8C-7F51-61DA192F15BA}"/>
              </a:ext>
            </a:extLst>
          </p:cNvPr>
          <p:cNvSpPr txBox="1"/>
          <p:nvPr/>
        </p:nvSpPr>
        <p:spPr>
          <a:xfrm>
            <a:off x="5029200" y="8755163"/>
            <a:ext cx="7420252" cy="47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400" b="1" spc="22" dirty="0">
                <a:solidFill>
                  <a:schemeClr val="accent6">
                    <a:lumMod val="50000"/>
                  </a:schemeClr>
                </a:solidFill>
                <a:latin typeface="Canva Sans 2"/>
              </a:rPr>
              <a:t>For 41 – 50 age group buy more on apparels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8" grpId="0"/>
      <p:bldP spid="53" grpId="0"/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30210" y="523171"/>
            <a:ext cx="4148974" cy="9428867"/>
            <a:chOff x="0" y="0"/>
            <a:chExt cx="3093720" cy="70307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93720" cy="7030720"/>
            </a:xfrm>
            <a:custGeom>
              <a:avLst/>
              <a:gdLst/>
              <a:ahLst/>
              <a:cxnLst/>
              <a:rect l="l" t="t" r="r" b="b"/>
              <a:pathLst>
                <a:path w="3093720" h="7030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3093720" y="7030720"/>
                  </a:lnTo>
                  <a:lnTo>
                    <a:pt x="0" y="7030720"/>
                  </a:lnTo>
                  <a:lnTo>
                    <a:pt x="0" y="70307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549" r="-1205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67479" y="-4240424"/>
            <a:ext cx="8480848" cy="848084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789283" y="1534390"/>
            <a:ext cx="6994619" cy="71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24"/>
              </a:lnSpc>
            </a:pPr>
            <a:r>
              <a:rPr lang="en-US" sz="4773" spc="238" dirty="0">
                <a:solidFill>
                  <a:srgbClr val="F47C00"/>
                </a:solidFill>
                <a:latin typeface="Canva Sans 1 Bold"/>
              </a:rPr>
              <a:t>Let’s conclude</a:t>
            </a:r>
          </a:p>
        </p:txBody>
      </p:sp>
      <p:sp>
        <p:nvSpPr>
          <p:cNvPr id="29" name="Freeform 29"/>
          <p:cNvSpPr/>
          <p:nvPr/>
        </p:nvSpPr>
        <p:spPr>
          <a:xfrm>
            <a:off x="14652297" y="990357"/>
            <a:ext cx="1955505" cy="2133983"/>
          </a:xfrm>
          <a:custGeom>
            <a:avLst/>
            <a:gdLst/>
            <a:ahLst/>
            <a:cxnLst/>
            <a:rect l="l" t="t" r="r" b="b"/>
            <a:pathLst>
              <a:path w="1955505" h="2133983">
                <a:moveTo>
                  <a:pt x="0" y="0"/>
                </a:moveTo>
                <a:lnTo>
                  <a:pt x="1955505" y="0"/>
                </a:lnTo>
                <a:lnTo>
                  <a:pt x="1955505" y="2133983"/>
                </a:lnTo>
                <a:lnTo>
                  <a:pt x="0" y="2133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4789283" y="3008692"/>
            <a:ext cx="7249733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4"/>
              </a:lnSpc>
            </a:pPr>
            <a:r>
              <a:rPr lang="en-US" sz="2278" spc="113" dirty="0">
                <a:solidFill>
                  <a:srgbClr val="000000"/>
                </a:solidFill>
                <a:latin typeface="Canva Sans 1"/>
              </a:rPr>
              <a:t>Most Product by sales</a:t>
            </a:r>
          </a:p>
          <a:p>
            <a:pPr>
              <a:lnSpc>
                <a:spcPts val="2734"/>
              </a:lnSpc>
            </a:pPr>
            <a:endParaRPr lang="en-US" sz="2278" spc="113" dirty="0">
              <a:solidFill>
                <a:srgbClr val="000000"/>
              </a:solidFill>
              <a:latin typeface="Canva Sans 1"/>
            </a:endParaRPr>
          </a:p>
          <a:p>
            <a:pPr>
              <a:lnSpc>
                <a:spcPts val="2734"/>
              </a:lnSpc>
            </a:pPr>
            <a:endParaRPr lang="en-US" sz="2400" spc="22" dirty="0">
              <a:highlight>
                <a:srgbClr val="00FF00"/>
              </a:highlight>
              <a:latin typeface="Canva Sans 2"/>
            </a:endParaRPr>
          </a:p>
          <a:p>
            <a:pPr>
              <a:lnSpc>
                <a:spcPts val="2734"/>
              </a:lnSpc>
            </a:pPr>
            <a:endParaRPr lang="en-US" sz="2278" spc="113" dirty="0">
              <a:solidFill>
                <a:srgbClr val="000000"/>
              </a:solidFill>
              <a:latin typeface="Canva Sans 1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-4483935" y="8311187"/>
            <a:ext cx="47141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Semi-Bold"/>
              </a:rPr>
              <a:t>KPI # 1</a:t>
            </a:r>
          </a:p>
        </p:txBody>
      </p:sp>
      <p:grpSp>
        <p:nvGrpSpPr>
          <p:cNvPr id="41" name="Group 42">
            <a:extLst>
              <a:ext uri="{FF2B5EF4-FFF2-40B4-BE49-F238E27FC236}">
                <a16:creationId xmlns:a16="http://schemas.microsoft.com/office/drawing/2014/main" id="{3F8156CA-E6C2-3AC6-9761-F31F86A824C4}"/>
              </a:ext>
            </a:extLst>
          </p:cNvPr>
          <p:cNvGrpSpPr/>
          <p:nvPr/>
        </p:nvGrpSpPr>
        <p:grpSpPr>
          <a:xfrm>
            <a:off x="4804914" y="6713671"/>
            <a:ext cx="9231517" cy="808359"/>
            <a:chOff x="0" y="0"/>
            <a:chExt cx="941463" cy="322595"/>
          </a:xfrm>
        </p:grpSpPr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7F920F5D-71F6-9754-4C6C-6080922D8E02}"/>
                </a:ext>
              </a:extLst>
            </p:cNvPr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12833" y="0"/>
                  </a:moveTo>
                  <a:lnTo>
                    <a:pt x="928629" y="0"/>
                  </a:lnTo>
                  <a:cubicBezTo>
                    <a:pt x="935717" y="0"/>
                    <a:pt x="941463" y="5746"/>
                    <a:pt x="941463" y="12833"/>
                  </a:cubicBezTo>
                  <a:lnTo>
                    <a:pt x="941463" y="309762"/>
                  </a:lnTo>
                  <a:cubicBezTo>
                    <a:pt x="941463" y="316850"/>
                    <a:pt x="935717" y="322595"/>
                    <a:pt x="928629" y="322595"/>
                  </a:cubicBezTo>
                  <a:lnTo>
                    <a:pt x="12833" y="322595"/>
                  </a:lnTo>
                  <a:cubicBezTo>
                    <a:pt x="5746" y="322595"/>
                    <a:pt x="0" y="316850"/>
                    <a:pt x="0" y="309762"/>
                  </a:cubicBezTo>
                  <a:lnTo>
                    <a:pt x="0" y="12833"/>
                  </a:lnTo>
                  <a:cubicBezTo>
                    <a:pt x="0" y="5746"/>
                    <a:pt x="5746" y="0"/>
                    <a:pt x="128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4">
              <a:extLst>
                <a:ext uri="{FF2B5EF4-FFF2-40B4-BE49-F238E27FC236}">
                  <a16:creationId xmlns:a16="http://schemas.microsoft.com/office/drawing/2014/main" id="{0D9A2087-4D6B-DFBD-D325-B05127E32736}"/>
                </a:ext>
              </a:extLst>
            </p:cNvPr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9024E7D-3093-A995-0767-A3634D877C88}"/>
              </a:ext>
            </a:extLst>
          </p:cNvPr>
          <p:cNvSpPr txBox="1"/>
          <p:nvPr/>
        </p:nvSpPr>
        <p:spPr>
          <a:xfrm>
            <a:off x="4931508" y="6918972"/>
            <a:ext cx="9231517" cy="47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400" b="1" spc="22" dirty="0">
                <a:solidFill>
                  <a:schemeClr val="accent6">
                    <a:lumMod val="50000"/>
                  </a:schemeClr>
                </a:solidFill>
                <a:latin typeface="Canva Sans 2"/>
              </a:rPr>
              <a:t>Home Décor &amp; Lighting has the highest sale in sub-category</a:t>
            </a:r>
          </a:p>
        </p:txBody>
      </p:sp>
      <p:grpSp>
        <p:nvGrpSpPr>
          <p:cNvPr id="49" name="Group 42">
            <a:extLst>
              <a:ext uri="{FF2B5EF4-FFF2-40B4-BE49-F238E27FC236}">
                <a16:creationId xmlns:a16="http://schemas.microsoft.com/office/drawing/2014/main" id="{A8C85585-00C6-7AAD-93FC-0682D26F5947}"/>
              </a:ext>
            </a:extLst>
          </p:cNvPr>
          <p:cNvGrpSpPr/>
          <p:nvPr/>
        </p:nvGrpSpPr>
        <p:grpSpPr>
          <a:xfrm>
            <a:off x="4755988" y="4038321"/>
            <a:ext cx="9231517" cy="808359"/>
            <a:chOff x="0" y="0"/>
            <a:chExt cx="941463" cy="322595"/>
          </a:xfrm>
        </p:grpSpPr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48A96922-BABB-3806-D7B6-EA174A146402}"/>
                </a:ext>
              </a:extLst>
            </p:cNvPr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12833" y="0"/>
                  </a:moveTo>
                  <a:lnTo>
                    <a:pt x="928629" y="0"/>
                  </a:lnTo>
                  <a:cubicBezTo>
                    <a:pt x="935717" y="0"/>
                    <a:pt x="941463" y="5746"/>
                    <a:pt x="941463" y="12833"/>
                  </a:cubicBezTo>
                  <a:lnTo>
                    <a:pt x="941463" y="309762"/>
                  </a:lnTo>
                  <a:cubicBezTo>
                    <a:pt x="941463" y="316850"/>
                    <a:pt x="935717" y="322595"/>
                    <a:pt x="928629" y="322595"/>
                  </a:cubicBezTo>
                  <a:lnTo>
                    <a:pt x="12833" y="322595"/>
                  </a:lnTo>
                  <a:cubicBezTo>
                    <a:pt x="5746" y="322595"/>
                    <a:pt x="0" y="316850"/>
                    <a:pt x="0" y="309762"/>
                  </a:cubicBezTo>
                  <a:lnTo>
                    <a:pt x="0" y="12833"/>
                  </a:lnTo>
                  <a:cubicBezTo>
                    <a:pt x="0" y="5746"/>
                    <a:pt x="5746" y="0"/>
                    <a:pt x="128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44">
              <a:extLst>
                <a:ext uri="{FF2B5EF4-FFF2-40B4-BE49-F238E27FC236}">
                  <a16:creationId xmlns:a16="http://schemas.microsoft.com/office/drawing/2014/main" id="{D154AC0A-AB74-475B-94E1-C4BA208AB2FF}"/>
                </a:ext>
              </a:extLst>
            </p:cNvPr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7625BBE-A3AB-73F0-3529-4B631397FA69}"/>
              </a:ext>
            </a:extLst>
          </p:cNvPr>
          <p:cNvSpPr txBox="1"/>
          <p:nvPr/>
        </p:nvSpPr>
        <p:spPr>
          <a:xfrm>
            <a:off x="4953000" y="4194953"/>
            <a:ext cx="8763000" cy="480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400" b="1" spc="22" dirty="0">
                <a:solidFill>
                  <a:schemeClr val="accent6">
                    <a:lumMod val="50000"/>
                  </a:schemeClr>
                </a:solidFill>
                <a:latin typeface="Canva Sans 2"/>
              </a:rPr>
              <a:t>Highest sales is from Home </a:t>
            </a:r>
            <a:r>
              <a:rPr lang="en-US" sz="2400" b="1" spc="22" dirty="0" err="1">
                <a:solidFill>
                  <a:schemeClr val="accent6">
                    <a:lumMod val="50000"/>
                  </a:schemeClr>
                </a:solidFill>
                <a:latin typeface="Canva Sans 2"/>
              </a:rPr>
              <a:t>Appaliances</a:t>
            </a:r>
            <a:r>
              <a:rPr lang="en-US" sz="2400" b="1" spc="22" dirty="0">
                <a:solidFill>
                  <a:schemeClr val="accent6">
                    <a:lumMod val="50000"/>
                  </a:schemeClr>
                </a:solidFill>
                <a:latin typeface="Canva Sans 2"/>
              </a:rPr>
              <a:t> from Category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B3A9B-02F1-D77B-3A81-6F94633BFF9E}"/>
              </a:ext>
            </a:extLst>
          </p:cNvPr>
          <p:cNvSpPr txBox="1"/>
          <p:nvPr/>
        </p:nvSpPr>
        <p:spPr>
          <a:xfrm>
            <a:off x="5720862" y="5071713"/>
            <a:ext cx="8223738" cy="1450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z="1800" spc="113" dirty="0">
                <a:solidFill>
                  <a:srgbClr val="000000"/>
                </a:solidFill>
                <a:highlight>
                  <a:srgbClr val="00FF00"/>
                </a:highlight>
                <a:latin typeface="Canva Sans 1"/>
              </a:rPr>
              <a:t>We can get more vendors for Home Appliances and recommend </a:t>
            </a:r>
          </a:p>
          <a:p>
            <a:pPr>
              <a:lnSpc>
                <a:spcPts val="2734"/>
              </a:lnSpc>
            </a:pPr>
            <a:r>
              <a:rPr lang="en-US" spc="113" dirty="0">
                <a:solidFill>
                  <a:srgbClr val="000000"/>
                </a:solidFill>
                <a:highlight>
                  <a:srgbClr val="00FF00"/>
                </a:highlight>
                <a:latin typeface="Canva Sans 1"/>
              </a:rPr>
              <a:t>Add – on products because most customers are from this category so it will be another additional marketing source as it has the most sales already. Customer have buying power.</a:t>
            </a:r>
            <a:endParaRPr lang="en-US" sz="1800" spc="113" dirty="0">
              <a:solidFill>
                <a:srgbClr val="000000"/>
              </a:solidFill>
              <a:highlight>
                <a:srgbClr val="00FF00"/>
              </a:highlight>
              <a:latin typeface="Canva Sans 1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911C1-26DA-AC74-202E-DFB4831AD3D7}"/>
              </a:ext>
            </a:extLst>
          </p:cNvPr>
          <p:cNvSpPr txBox="1"/>
          <p:nvPr/>
        </p:nvSpPr>
        <p:spPr>
          <a:xfrm>
            <a:off x="5720862" y="7939931"/>
            <a:ext cx="7995138" cy="1450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pc="113" dirty="0">
                <a:solidFill>
                  <a:srgbClr val="000000"/>
                </a:solidFill>
                <a:highlight>
                  <a:srgbClr val="00FF00"/>
                </a:highlight>
                <a:latin typeface="Canva Sans 1"/>
              </a:rPr>
              <a:t>From sub-category we now know that home décor and lighting</a:t>
            </a:r>
          </a:p>
          <a:p>
            <a:pPr>
              <a:lnSpc>
                <a:spcPts val="2734"/>
              </a:lnSpc>
            </a:pPr>
            <a:r>
              <a:rPr lang="en-US" sz="1800" spc="113" dirty="0">
                <a:solidFill>
                  <a:srgbClr val="000000"/>
                </a:solidFill>
                <a:highlight>
                  <a:srgbClr val="00FF00"/>
                </a:highlight>
                <a:latin typeface="Canva Sans 1"/>
              </a:rPr>
              <a:t>Has the highest volume of sales</a:t>
            </a:r>
            <a:r>
              <a:rPr lang="en-US" spc="113" dirty="0">
                <a:solidFill>
                  <a:srgbClr val="000000"/>
                </a:solidFill>
                <a:highlight>
                  <a:srgbClr val="00FF00"/>
                </a:highlight>
                <a:latin typeface="Canva Sans 1"/>
              </a:rPr>
              <a:t>. We could do a in-house brand or get bulk products to warehouse to cut </a:t>
            </a:r>
          </a:p>
          <a:p>
            <a:pPr>
              <a:lnSpc>
                <a:spcPts val="2734"/>
              </a:lnSpc>
            </a:pPr>
            <a:r>
              <a:rPr lang="en-US" sz="1800" spc="113" dirty="0">
                <a:solidFill>
                  <a:srgbClr val="000000"/>
                </a:solidFill>
                <a:highlight>
                  <a:srgbClr val="00FF00"/>
                </a:highlight>
                <a:latin typeface="Canva Sans 1"/>
              </a:rPr>
              <a:t>Cost and get more profit</a:t>
            </a:r>
            <a:r>
              <a:rPr lang="en-US" spc="113" dirty="0">
                <a:solidFill>
                  <a:srgbClr val="000000"/>
                </a:solidFill>
                <a:highlight>
                  <a:srgbClr val="00FF00"/>
                </a:highlight>
                <a:latin typeface="Canva Sans 1"/>
              </a:rPr>
              <a:t>. </a:t>
            </a:r>
            <a:endParaRPr lang="en-US" sz="1800" spc="113" dirty="0">
              <a:solidFill>
                <a:srgbClr val="000000"/>
              </a:solidFill>
              <a:highlight>
                <a:srgbClr val="00FF00"/>
              </a:highlight>
              <a:latin typeface="Canva Sans 1"/>
            </a:endParaRPr>
          </a:p>
        </p:txBody>
      </p:sp>
    </p:spTree>
    <p:extLst>
      <p:ext uri="{BB962C8B-B14F-4D97-AF65-F5344CB8AC3E}">
        <p14:creationId xmlns:p14="http://schemas.microsoft.com/office/powerpoint/2010/main" val="279014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3" grpId="0"/>
      <p:bldP spid="3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0"/>
            <a:ext cx="3086100" cy="10287000"/>
            <a:chOff x="0" y="0"/>
            <a:chExt cx="812800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7C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30210" y="523171"/>
            <a:ext cx="4148974" cy="9428867"/>
            <a:chOff x="0" y="0"/>
            <a:chExt cx="3093720" cy="70307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93720" cy="7030720"/>
            </a:xfrm>
            <a:custGeom>
              <a:avLst/>
              <a:gdLst/>
              <a:ahLst/>
              <a:cxnLst/>
              <a:rect l="l" t="t" r="r" b="b"/>
              <a:pathLst>
                <a:path w="3093720" h="7030720">
                  <a:moveTo>
                    <a:pt x="0" y="0"/>
                  </a:moveTo>
                  <a:lnTo>
                    <a:pt x="2293620" y="0"/>
                  </a:lnTo>
                  <a:cubicBezTo>
                    <a:pt x="2735580" y="0"/>
                    <a:pt x="3093720" y="358140"/>
                    <a:pt x="3093720" y="800100"/>
                  </a:cubicBezTo>
                  <a:lnTo>
                    <a:pt x="3093720" y="7030720"/>
                  </a:lnTo>
                  <a:lnTo>
                    <a:pt x="3093720" y="7030720"/>
                  </a:lnTo>
                  <a:lnTo>
                    <a:pt x="0" y="7030720"/>
                  </a:lnTo>
                  <a:lnTo>
                    <a:pt x="0" y="703072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20549" r="-1205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67479" y="-4240424"/>
            <a:ext cx="8480848" cy="848084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5A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789283" y="1534390"/>
            <a:ext cx="6994619" cy="71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24"/>
              </a:lnSpc>
            </a:pPr>
            <a:r>
              <a:rPr lang="en-US" sz="4773" spc="238" dirty="0">
                <a:solidFill>
                  <a:srgbClr val="F47C00"/>
                </a:solidFill>
                <a:latin typeface="Canva Sans 1 Bold"/>
              </a:rPr>
              <a:t>Let’s conclude</a:t>
            </a:r>
          </a:p>
        </p:txBody>
      </p:sp>
      <p:sp>
        <p:nvSpPr>
          <p:cNvPr id="29" name="Freeform 29"/>
          <p:cNvSpPr/>
          <p:nvPr/>
        </p:nvSpPr>
        <p:spPr>
          <a:xfrm>
            <a:off x="14652297" y="990357"/>
            <a:ext cx="1955505" cy="2133983"/>
          </a:xfrm>
          <a:custGeom>
            <a:avLst/>
            <a:gdLst/>
            <a:ahLst/>
            <a:cxnLst/>
            <a:rect l="l" t="t" r="r" b="b"/>
            <a:pathLst>
              <a:path w="1955505" h="2133983">
                <a:moveTo>
                  <a:pt x="0" y="0"/>
                </a:moveTo>
                <a:lnTo>
                  <a:pt x="1955505" y="0"/>
                </a:lnTo>
                <a:lnTo>
                  <a:pt x="1955505" y="2133983"/>
                </a:lnTo>
                <a:lnTo>
                  <a:pt x="0" y="2133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4789283" y="3008692"/>
            <a:ext cx="7249733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4"/>
              </a:lnSpc>
            </a:pPr>
            <a:r>
              <a:rPr lang="en-US" sz="2278" spc="113" dirty="0">
                <a:solidFill>
                  <a:srgbClr val="000000"/>
                </a:solidFill>
                <a:latin typeface="Canva Sans 1"/>
              </a:rPr>
              <a:t>Product with most Quantity.</a:t>
            </a:r>
          </a:p>
          <a:p>
            <a:pPr>
              <a:lnSpc>
                <a:spcPts val="2734"/>
              </a:lnSpc>
            </a:pPr>
            <a:endParaRPr lang="en-US" sz="2278" spc="113" dirty="0">
              <a:solidFill>
                <a:srgbClr val="000000"/>
              </a:solidFill>
              <a:latin typeface="Canva Sans 1"/>
            </a:endParaRPr>
          </a:p>
          <a:p>
            <a:pPr>
              <a:lnSpc>
                <a:spcPts val="2734"/>
              </a:lnSpc>
            </a:pPr>
            <a:endParaRPr lang="en-US" sz="2278" spc="113" dirty="0">
              <a:solidFill>
                <a:srgbClr val="000000"/>
              </a:solidFill>
              <a:latin typeface="Canva Sans 1"/>
            </a:endParaRPr>
          </a:p>
          <a:p>
            <a:pPr>
              <a:lnSpc>
                <a:spcPts val="2734"/>
              </a:lnSpc>
            </a:pPr>
            <a:endParaRPr lang="en-US" sz="2400" spc="22" dirty="0">
              <a:highlight>
                <a:srgbClr val="00FF00"/>
              </a:highlight>
              <a:latin typeface="Canva Sans 2"/>
            </a:endParaRPr>
          </a:p>
          <a:p>
            <a:pPr>
              <a:lnSpc>
                <a:spcPts val="2734"/>
              </a:lnSpc>
            </a:pPr>
            <a:endParaRPr lang="en-US" sz="2278" spc="113" dirty="0">
              <a:solidFill>
                <a:srgbClr val="000000"/>
              </a:solidFill>
              <a:latin typeface="Canva Sans 1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-4483935" y="8311187"/>
            <a:ext cx="471414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Semi-Bold"/>
              </a:rPr>
              <a:t>KPI # 1</a:t>
            </a:r>
          </a:p>
        </p:txBody>
      </p:sp>
      <p:grpSp>
        <p:nvGrpSpPr>
          <p:cNvPr id="49" name="Group 42">
            <a:extLst>
              <a:ext uri="{FF2B5EF4-FFF2-40B4-BE49-F238E27FC236}">
                <a16:creationId xmlns:a16="http://schemas.microsoft.com/office/drawing/2014/main" id="{A8C85585-00C6-7AAD-93FC-0682D26F5947}"/>
              </a:ext>
            </a:extLst>
          </p:cNvPr>
          <p:cNvGrpSpPr/>
          <p:nvPr/>
        </p:nvGrpSpPr>
        <p:grpSpPr>
          <a:xfrm>
            <a:off x="4755988" y="4038321"/>
            <a:ext cx="9231517" cy="808359"/>
            <a:chOff x="0" y="0"/>
            <a:chExt cx="941463" cy="322595"/>
          </a:xfrm>
        </p:grpSpPr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48A96922-BABB-3806-D7B6-EA174A146402}"/>
                </a:ext>
              </a:extLst>
            </p:cNvPr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12833" y="0"/>
                  </a:moveTo>
                  <a:lnTo>
                    <a:pt x="928629" y="0"/>
                  </a:lnTo>
                  <a:cubicBezTo>
                    <a:pt x="935717" y="0"/>
                    <a:pt x="941463" y="5746"/>
                    <a:pt x="941463" y="12833"/>
                  </a:cubicBezTo>
                  <a:lnTo>
                    <a:pt x="941463" y="309762"/>
                  </a:lnTo>
                  <a:cubicBezTo>
                    <a:pt x="941463" y="316850"/>
                    <a:pt x="935717" y="322595"/>
                    <a:pt x="928629" y="322595"/>
                  </a:cubicBezTo>
                  <a:lnTo>
                    <a:pt x="12833" y="322595"/>
                  </a:lnTo>
                  <a:cubicBezTo>
                    <a:pt x="5746" y="322595"/>
                    <a:pt x="0" y="316850"/>
                    <a:pt x="0" y="309762"/>
                  </a:cubicBezTo>
                  <a:lnTo>
                    <a:pt x="0" y="12833"/>
                  </a:lnTo>
                  <a:cubicBezTo>
                    <a:pt x="0" y="5746"/>
                    <a:pt x="5746" y="0"/>
                    <a:pt x="128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44">
              <a:extLst>
                <a:ext uri="{FF2B5EF4-FFF2-40B4-BE49-F238E27FC236}">
                  <a16:creationId xmlns:a16="http://schemas.microsoft.com/office/drawing/2014/main" id="{D154AC0A-AB74-475B-94E1-C4BA208AB2FF}"/>
                </a:ext>
              </a:extLst>
            </p:cNvPr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932"/>
                </a:lnSpc>
              </a:pPr>
              <a:endParaRPr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7625BBE-A3AB-73F0-3529-4B631397FA69}"/>
              </a:ext>
            </a:extLst>
          </p:cNvPr>
          <p:cNvSpPr txBox="1"/>
          <p:nvPr/>
        </p:nvSpPr>
        <p:spPr>
          <a:xfrm>
            <a:off x="4953000" y="4194953"/>
            <a:ext cx="8763000" cy="467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212"/>
              </a:lnSpc>
              <a:spcBef>
                <a:spcPct val="0"/>
              </a:spcBef>
            </a:pPr>
            <a:r>
              <a:rPr lang="en-US" sz="2000" b="1" spc="22" dirty="0">
                <a:solidFill>
                  <a:schemeClr val="accent6">
                    <a:lumMod val="50000"/>
                  </a:schemeClr>
                </a:solidFill>
                <a:latin typeface="Canva Sans 2"/>
              </a:rPr>
              <a:t>Products with highest Quantity is from Sports shoe, Jeans and jacket.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B3A9B-02F1-D77B-3A81-6F94633BFF9E}"/>
              </a:ext>
            </a:extLst>
          </p:cNvPr>
          <p:cNvSpPr txBox="1"/>
          <p:nvPr/>
        </p:nvSpPr>
        <p:spPr>
          <a:xfrm>
            <a:off x="4789283" y="5071713"/>
            <a:ext cx="10831717" cy="3181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z="2000" b="1" spc="113" dirty="0">
                <a:solidFill>
                  <a:srgbClr val="000000"/>
                </a:solidFill>
                <a:latin typeface="Canva Sans 1"/>
              </a:rPr>
              <a:t>Even if this 3 items don’t make the highest amount of sales</a:t>
            </a:r>
          </a:p>
          <a:p>
            <a:pPr>
              <a:lnSpc>
                <a:spcPts val="2734"/>
              </a:lnSpc>
            </a:pPr>
            <a:r>
              <a:rPr lang="en-US" sz="2000" b="1" spc="113" dirty="0">
                <a:solidFill>
                  <a:srgbClr val="000000"/>
                </a:solidFill>
                <a:latin typeface="Canva Sans 1"/>
              </a:rPr>
              <a:t>They have the highest quantity sold.</a:t>
            </a:r>
          </a:p>
          <a:p>
            <a:pPr>
              <a:lnSpc>
                <a:spcPts val="2734"/>
              </a:lnSpc>
            </a:pPr>
            <a:endParaRPr lang="en-US" sz="1800" spc="113" dirty="0">
              <a:solidFill>
                <a:srgbClr val="000000"/>
              </a:solidFill>
              <a:highlight>
                <a:srgbClr val="00FF00"/>
              </a:highlight>
              <a:latin typeface="Canva Sans 1"/>
            </a:endParaRPr>
          </a:p>
          <a:p>
            <a:pPr>
              <a:lnSpc>
                <a:spcPts val="2734"/>
              </a:lnSpc>
            </a:pPr>
            <a:r>
              <a:rPr lang="en-US" b="1" spc="113" dirty="0">
                <a:solidFill>
                  <a:srgbClr val="000000"/>
                </a:solidFill>
                <a:highlight>
                  <a:srgbClr val="00FF00"/>
                </a:highlight>
                <a:latin typeface="Canva Sans 1"/>
              </a:rPr>
              <a:t>This product search has high number of traffic, SO WE CAN USE THE TRAFFIC TO UPSELL MORE PREMIUM CLOTHES, </a:t>
            </a:r>
          </a:p>
          <a:p>
            <a:pPr>
              <a:lnSpc>
                <a:spcPts val="2734"/>
              </a:lnSpc>
            </a:pPr>
            <a:r>
              <a:rPr lang="en-US" sz="1800" b="1" spc="113" dirty="0">
                <a:solidFill>
                  <a:srgbClr val="000000"/>
                </a:solidFill>
                <a:highlight>
                  <a:srgbClr val="00FF00"/>
                </a:highlight>
                <a:latin typeface="Canva Sans 1"/>
              </a:rPr>
              <a:t>LIKE LUXURY BRANDS- GUCCI,PRADA,LV AND MORE.</a:t>
            </a:r>
          </a:p>
          <a:p>
            <a:pPr>
              <a:lnSpc>
                <a:spcPts val="2734"/>
              </a:lnSpc>
            </a:pPr>
            <a:endParaRPr lang="en-US" b="1" spc="113" dirty="0">
              <a:solidFill>
                <a:srgbClr val="000000"/>
              </a:solidFill>
              <a:highlight>
                <a:srgbClr val="00FF00"/>
              </a:highlight>
              <a:latin typeface="Canva Sans 1"/>
            </a:endParaRPr>
          </a:p>
          <a:p>
            <a:pPr>
              <a:lnSpc>
                <a:spcPts val="2734"/>
              </a:lnSpc>
            </a:pPr>
            <a:r>
              <a:rPr lang="en-US" b="1" spc="113" dirty="0">
                <a:solidFill>
                  <a:srgbClr val="000000"/>
                </a:solidFill>
                <a:highlight>
                  <a:srgbClr val="00FF00"/>
                </a:highlight>
                <a:latin typeface="Canva Sans 1"/>
              </a:rPr>
              <a:t>Currently, they have highest quantity of customers but lower sales. By introducing more Luxury clothes for this group can have higher amount of sales.</a:t>
            </a:r>
          </a:p>
        </p:txBody>
      </p:sp>
    </p:spTree>
    <p:extLst>
      <p:ext uri="{BB962C8B-B14F-4D97-AF65-F5344CB8AC3E}">
        <p14:creationId xmlns:p14="http://schemas.microsoft.com/office/powerpoint/2010/main" val="211585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8345" y="1569227"/>
            <a:ext cx="6029655" cy="12059310"/>
          </a:xfrm>
          <a:custGeom>
            <a:avLst/>
            <a:gdLst/>
            <a:ahLst/>
            <a:cxnLst/>
            <a:rect l="l" t="t" r="r" b="b"/>
            <a:pathLst>
              <a:path w="6029655" h="12059310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53608" y="1886230"/>
            <a:ext cx="7322997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20"/>
              </a:lnSpc>
            </a:pPr>
            <a:r>
              <a:rPr lang="en-US" sz="8781" spc="184" dirty="0">
                <a:solidFill>
                  <a:srgbClr val="000000"/>
                </a:solidFill>
                <a:latin typeface="Codec Pro ExtraBold"/>
              </a:rPr>
              <a:t>Any QUESTIONS?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163607"/>
            <a:ext cx="934283" cy="1815744"/>
          </a:xfrm>
          <a:custGeom>
            <a:avLst/>
            <a:gdLst/>
            <a:ahLst/>
            <a:cxnLst/>
            <a:rect l="l" t="t" r="r" b="b"/>
            <a:pathLst>
              <a:path w="934283" h="1815744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70654" y="7410579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961936" y="7809418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46717" y="8723756"/>
            <a:ext cx="2112583" cy="154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Capstone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Project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24 oct 2023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5570654" y="7410579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46717" y="8723756"/>
            <a:ext cx="2112583" cy="154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Capstone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Project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24 oct 2023</a:t>
            </a: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626C9C77-D158-B586-96FB-DBABB9EB8F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" t="17407" r="12964" b="12222"/>
          <a:stretch/>
        </p:blipFill>
        <p:spPr>
          <a:xfrm>
            <a:off x="0" y="-38100"/>
            <a:ext cx="18288000" cy="103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8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894618"/>
            <a:ext cx="8839200" cy="8052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53168" lvl="1">
              <a:lnSpc>
                <a:spcPts val="5332"/>
              </a:lnSpc>
            </a:pPr>
            <a:r>
              <a:rPr lang="en-US" sz="2800" spc="19" dirty="0">
                <a:solidFill>
                  <a:schemeClr val="accent6"/>
                </a:solidFill>
                <a:latin typeface="Canva Sans 1"/>
              </a:rPr>
              <a:t>∙ </a:t>
            </a:r>
            <a:r>
              <a:rPr lang="en-US" sz="2800" spc="19" dirty="0">
                <a:solidFill>
                  <a:srgbClr val="231F20"/>
                </a:solidFill>
                <a:latin typeface="Canva Sans 1"/>
              </a:rPr>
              <a:t>   </a:t>
            </a:r>
            <a:r>
              <a:rPr lang="en-US" sz="2800" b="1" spc="19" dirty="0">
                <a:solidFill>
                  <a:schemeClr val="accent6">
                    <a:lumMod val="75000"/>
                  </a:schemeClr>
                </a:solidFill>
                <a:latin typeface="Canva Sans 1"/>
              </a:rPr>
              <a:t>Problem statement</a:t>
            </a:r>
          </a:p>
          <a:p>
            <a:pPr marL="353168" lvl="1">
              <a:lnSpc>
                <a:spcPts val="5332"/>
              </a:lnSpc>
            </a:pPr>
            <a:r>
              <a:rPr lang="en-US" sz="2800" b="1" spc="19" dirty="0">
                <a:solidFill>
                  <a:schemeClr val="accent6">
                    <a:lumMod val="75000"/>
                  </a:schemeClr>
                </a:solidFill>
                <a:latin typeface="Canva Sans 1"/>
              </a:rPr>
              <a:t>∙    Campaign Goals</a:t>
            </a:r>
          </a:p>
          <a:p>
            <a:pPr marL="706335" lvl="1" indent="-353167">
              <a:lnSpc>
                <a:spcPts val="5332"/>
              </a:lnSpc>
              <a:buFont typeface="Arial"/>
              <a:buChar char="•"/>
            </a:pPr>
            <a:r>
              <a:rPr lang="en-US" sz="2800" b="1" spc="19" dirty="0">
                <a:solidFill>
                  <a:schemeClr val="accent6">
                    <a:lumMod val="75000"/>
                  </a:schemeClr>
                </a:solidFill>
                <a:latin typeface="Canva Sans 1"/>
              </a:rPr>
              <a:t> Data Preparation</a:t>
            </a:r>
          </a:p>
          <a:p>
            <a:pPr marL="706335" lvl="1" indent="-353167">
              <a:lnSpc>
                <a:spcPts val="5332"/>
              </a:lnSpc>
              <a:buFont typeface="Arial"/>
              <a:buChar char="•"/>
            </a:pPr>
            <a:r>
              <a:rPr lang="en-US" sz="2800" b="1" spc="19" dirty="0">
                <a:solidFill>
                  <a:schemeClr val="accent6">
                    <a:lumMod val="75000"/>
                  </a:schemeClr>
                </a:solidFill>
                <a:latin typeface="Canva Sans 1"/>
              </a:rPr>
              <a:t> Sales Trend</a:t>
            </a:r>
          </a:p>
          <a:p>
            <a:pPr marL="706335" lvl="1" indent="-353167">
              <a:lnSpc>
                <a:spcPts val="5332"/>
              </a:lnSpc>
              <a:buFont typeface="Arial"/>
              <a:buChar char="•"/>
            </a:pPr>
            <a:r>
              <a:rPr lang="en-US" sz="2800" b="1" spc="19" dirty="0">
                <a:solidFill>
                  <a:schemeClr val="accent6">
                    <a:lumMod val="75000"/>
                  </a:schemeClr>
                </a:solidFill>
                <a:latin typeface="Canva Sans 1"/>
              </a:rPr>
              <a:t> Customer Trend </a:t>
            </a:r>
          </a:p>
          <a:p>
            <a:pPr marL="706335" lvl="1" indent="-353167" algn="l">
              <a:lnSpc>
                <a:spcPts val="53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spc="19" dirty="0">
                <a:solidFill>
                  <a:schemeClr val="accent6">
                    <a:lumMod val="75000"/>
                  </a:schemeClr>
                </a:solidFill>
                <a:latin typeface="Canva Sans 1"/>
              </a:rPr>
              <a:t> Top 10  products and bottom 10 Products</a:t>
            </a:r>
          </a:p>
          <a:p>
            <a:pPr marL="706335" lvl="1" indent="-353167" algn="l">
              <a:lnSpc>
                <a:spcPts val="53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spc="19" dirty="0">
                <a:solidFill>
                  <a:schemeClr val="accent6">
                    <a:lumMod val="75000"/>
                  </a:schemeClr>
                </a:solidFill>
                <a:latin typeface="Canva Sans 1"/>
              </a:rPr>
              <a:t>Forecast and Target</a:t>
            </a:r>
          </a:p>
          <a:p>
            <a:pPr marL="706335" lvl="1" indent="-353167" algn="l">
              <a:lnSpc>
                <a:spcPts val="53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spc="19" dirty="0">
                <a:solidFill>
                  <a:schemeClr val="accent6">
                    <a:lumMod val="75000"/>
                  </a:schemeClr>
                </a:solidFill>
                <a:latin typeface="Canva Sans 1"/>
              </a:rPr>
              <a:t> Let’s Conclude</a:t>
            </a:r>
          </a:p>
          <a:p>
            <a:pPr marL="706335" lvl="1" indent="-353167" algn="l">
              <a:lnSpc>
                <a:spcPts val="5332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 spc="19" dirty="0">
                <a:solidFill>
                  <a:schemeClr val="accent6">
                    <a:lumMod val="75000"/>
                  </a:schemeClr>
                </a:solidFill>
                <a:latin typeface="Canva Sans 1"/>
              </a:rPr>
              <a:t> Questions?</a:t>
            </a:r>
          </a:p>
          <a:p>
            <a:pPr marL="706335" lvl="1" indent="-353167" algn="l">
              <a:lnSpc>
                <a:spcPts val="5332"/>
              </a:lnSpc>
              <a:spcBef>
                <a:spcPct val="0"/>
              </a:spcBef>
              <a:buFont typeface="Arial"/>
              <a:buChar char="•"/>
            </a:pPr>
            <a:endParaRPr lang="en-US" sz="2000" spc="19" dirty="0">
              <a:solidFill>
                <a:srgbClr val="231F20"/>
              </a:solidFill>
              <a:latin typeface="Canva Sans 1"/>
            </a:endParaRPr>
          </a:p>
          <a:p>
            <a:pPr marL="706335" lvl="1" indent="-353167" algn="l">
              <a:lnSpc>
                <a:spcPts val="5332"/>
              </a:lnSpc>
              <a:spcBef>
                <a:spcPct val="0"/>
              </a:spcBef>
              <a:buFont typeface="Arial"/>
              <a:buChar char="•"/>
            </a:pPr>
            <a:endParaRPr lang="en-US" sz="2000" spc="19" dirty="0">
              <a:solidFill>
                <a:srgbClr val="231F20"/>
              </a:solidFill>
              <a:latin typeface="Canva Sans 1"/>
            </a:endParaRPr>
          </a:p>
          <a:p>
            <a:pPr marL="706335" lvl="1" indent="-353167" algn="l">
              <a:lnSpc>
                <a:spcPts val="5332"/>
              </a:lnSpc>
              <a:spcBef>
                <a:spcPct val="0"/>
              </a:spcBef>
              <a:buFont typeface="Arial"/>
              <a:buChar char="•"/>
            </a:pPr>
            <a:endParaRPr lang="en-US" sz="2000" spc="19" dirty="0">
              <a:solidFill>
                <a:srgbClr val="231F20"/>
              </a:solidFill>
              <a:latin typeface="Canva Sans 1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981200" y="685086"/>
            <a:ext cx="4122555" cy="864127"/>
            <a:chOff x="0" y="0"/>
            <a:chExt cx="1085776" cy="2275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85776" cy="227589"/>
            </a:xfrm>
            <a:custGeom>
              <a:avLst/>
              <a:gdLst/>
              <a:ahLst/>
              <a:cxnLst/>
              <a:rect l="l" t="t" r="r" b="b"/>
              <a:pathLst>
                <a:path w="1085776" h="227589">
                  <a:moveTo>
                    <a:pt x="46949" y="0"/>
                  </a:moveTo>
                  <a:lnTo>
                    <a:pt x="1038827" y="0"/>
                  </a:lnTo>
                  <a:cubicBezTo>
                    <a:pt x="1051279" y="0"/>
                    <a:pt x="1063220" y="4946"/>
                    <a:pt x="1072025" y="13751"/>
                  </a:cubicBezTo>
                  <a:cubicBezTo>
                    <a:pt x="1080830" y="22555"/>
                    <a:pt x="1085776" y="34497"/>
                    <a:pt x="1085776" y="46949"/>
                  </a:cubicBezTo>
                  <a:lnTo>
                    <a:pt x="1085776" y="180641"/>
                  </a:lnTo>
                  <a:cubicBezTo>
                    <a:pt x="1085776" y="193092"/>
                    <a:pt x="1080830" y="205034"/>
                    <a:pt x="1072025" y="213838"/>
                  </a:cubicBezTo>
                  <a:cubicBezTo>
                    <a:pt x="1063220" y="222643"/>
                    <a:pt x="1051279" y="227589"/>
                    <a:pt x="1038827" y="227589"/>
                  </a:cubicBezTo>
                  <a:lnTo>
                    <a:pt x="46949" y="227589"/>
                  </a:lnTo>
                  <a:cubicBezTo>
                    <a:pt x="34497" y="227589"/>
                    <a:pt x="22555" y="222643"/>
                    <a:pt x="13751" y="213838"/>
                  </a:cubicBezTo>
                  <a:cubicBezTo>
                    <a:pt x="4946" y="205034"/>
                    <a:pt x="0" y="193092"/>
                    <a:pt x="0" y="180641"/>
                  </a:cubicBezTo>
                  <a:lnTo>
                    <a:pt x="0" y="46949"/>
                  </a:lnTo>
                  <a:cubicBezTo>
                    <a:pt x="0" y="34497"/>
                    <a:pt x="4946" y="22555"/>
                    <a:pt x="13751" y="13751"/>
                  </a:cubicBezTo>
                  <a:cubicBezTo>
                    <a:pt x="22555" y="4946"/>
                    <a:pt x="34497" y="0"/>
                    <a:pt x="46949" y="0"/>
                  </a:cubicBezTo>
                  <a:close/>
                </a:path>
              </a:pathLst>
            </a:custGeom>
            <a:solidFill>
              <a:srgbClr val="F47C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085776" cy="332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534"/>
                </a:lnSpc>
                <a:spcBef>
                  <a:spcPct val="0"/>
                </a:spcBef>
              </a:pPr>
              <a:r>
                <a:rPr lang="en-US" sz="4010" spc="862" dirty="0">
                  <a:solidFill>
                    <a:srgbClr val="FFFFFF"/>
                  </a:solidFill>
                  <a:latin typeface="Canva Sans 1"/>
                </a:rPr>
                <a:t>Agenda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275376" y="5431056"/>
            <a:ext cx="12295876" cy="10509296"/>
          </a:xfrm>
          <a:custGeom>
            <a:avLst/>
            <a:gdLst/>
            <a:ahLst/>
            <a:cxnLst/>
            <a:rect l="l" t="t" r="r" b="b"/>
            <a:pathLst>
              <a:path w="12295876" h="10509296">
                <a:moveTo>
                  <a:pt x="0" y="0"/>
                </a:moveTo>
                <a:lnTo>
                  <a:pt x="12295876" y="0"/>
                </a:lnTo>
                <a:lnTo>
                  <a:pt x="12295876" y="10509295"/>
                </a:lnTo>
                <a:lnTo>
                  <a:pt x="0" y="10509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885672" y="1894618"/>
            <a:ext cx="4781454" cy="10460936"/>
            <a:chOff x="0" y="0"/>
            <a:chExt cx="5001260" cy="10163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36801" r="-368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2121754">
            <a:off x="14196449" y="953069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5570654" y="7410579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46717" y="8723756"/>
            <a:ext cx="2112583" cy="154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Capstone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Project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24 oct 2023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3606480" y="7558094"/>
            <a:ext cx="3606480" cy="406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2"/>
              </a:lnSpc>
            </a:pPr>
            <a:endParaRPr lang="en-US" sz="2394" dirty="0">
              <a:solidFill>
                <a:srgbClr val="000000"/>
              </a:solidFill>
              <a:latin typeface="Canva Sans 1"/>
            </a:endParaRP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275A2742-37AA-7D4E-81A8-2A22DB8E7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7407" r="12963" b="11481"/>
          <a:stretch/>
        </p:blipFill>
        <p:spPr>
          <a:xfrm>
            <a:off x="0" y="-38100"/>
            <a:ext cx="182880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7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5570654" y="7410579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46717" y="8723756"/>
            <a:ext cx="2112583" cy="154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Capstone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Project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24 oct 2023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03CFC965-EE26-BE2D-690F-0177330580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8148" r="13531" b="1222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54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5570654" y="7410579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46717" y="8723756"/>
            <a:ext cx="2112583" cy="154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Capstone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Project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24 oct 2023</a:t>
            </a:r>
          </a:p>
        </p:txBody>
      </p:sp>
      <p:pic>
        <p:nvPicPr>
          <p:cNvPr id="3" name="Picture 2" descr="A computer screen shot of a graph">
            <a:extLst>
              <a:ext uri="{FF2B5EF4-FFF2-40B4-BE49-F238E27FC236}">
                <a16:creationId xmlns:a16="http://schemas.microsoft.com/office/drawing/2014/main" id="{BA8D3A75-AB2C-E71E-6FDA-C0F1DD0899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8888" r="12963" b="12222"/>
          <a:stretch/>
        </p:blipFill>
        <p:spPr>
          <a:xfrm>
            <a:off x="0" y="19552"/>
            <a:ext cx="18288000" cy="102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66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5570654" y="7410579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46717" y="8723756"/>
            <a:ext cx="2112583" cy="154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Capstone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Project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24 oct 2023</a:t>
            </a:r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A454D782-DD41-279D-80A6-DA7CA0BAC8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" t="18148" r="13532" b="12222"/>
          <a:stretch/>
        </p:blipFill>
        <p:spPr>
          <a:xfrm>
            <a:off x="0" y="19552"/>
            <a:ext cx="18288000" cy="102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90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5570654" y="7410579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46717" y="8723756"/>
            <a:ext cx="2112583" cy="154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Capstone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Project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24 oct 2023</a:t>
            </a: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2AE5B765-AC7C-DF4A-AF83-DCA2508081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t="17597" r="13045" b="12033"/>
          <a:stretch/>
        </p:blipFill>
        <p:spPr>
          <a:xfrm>
            <a:off x="0" y="0"/>
            <a:ext cx="18288000" cy="1026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43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5570654" y="7410579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46717" y="8723756"/>
            <a:ext cx="2112583" cy="154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Capstone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Project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24 oct 2023</a:t>
            </a: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5977F699-8E19-7282-65D0-96962F2A79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6" t="18148" r="12963" b="1222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97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8345" y="1569227"/>
            <a:ext cx="6029655" cy="12059310"/>
          </a:xfrm>
          <a:custGeom>
            <a:avLst/>
            <a:gdLst/>
            <a:ahLst/>
            <a:cxnLst/>
            <a:rect l="l" t="t" r="r" b="b"/>
            <a:pathLst>
              <a:path w="6029655" h="12059310">
                <a:moveTo>
                  <a:pt x="0" y="0"/>
                </a:moveTo>
                <a:lnTo>
                  <a:pt x="6029655" y="0"/>
                </a:lnTo>
                <a:lnTo>
                  <a:pt x="6029655" y="12059310"/>
                </a:lnTo>
                <a:lnTo>
                  <a:pt x="0" y="12059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758294">
            <a:off x="-2443428" y="8051053"/>
            <a:ext cx="5376236" cy="5376236"/>
          </a:xfrm>
          <a:custGeom>
            <a:avLst/>
            <a:gdLst/>
            <a:ahLst/>
            <a:cxnLst/>
            <a:rect l="l" t="t" r="r" b="b"/>
            <a:pathLst>
              <a:path w="5376236" h="5376236">
                <a:moveTo>
                  <a:pt x="0" y="0"/>
                </a:moveTo>
                <a:lnTo>
                  <a:pt x="5376236" y="0"/>
                </a:lnTo>
                <a:lnTo>
                  <a:pt x="5376236" y="5376236"/>
                </a:lnTo>
                <a:lnTo>
                  <a:pt x="0" y="5376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53608" y="1886230"/>
            <a:ext cx="7322997" cy="238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20"/>
              </a:lnSpc>
            </a:pPr>
            <a:r>
              <a:rPr lang="en-US" sz="9600" spc="184" dirty="0">
                <a:solidFill>
                  <a:srgbClr val="000000"/>
                </a:solidFill>
                <a:latin typeface="Codec Pro ExtraBold"/>
              </a:rPr>
              <a:t>Thank </a:t>
            </a:r>
          </a:p>
          <a:p>
            <a:pPr>
              <a:lnSpc>
                <a:spcPts val="9220"/>
              </a:lnSpc>
            </a:pPr>
            <a:r>
              <a:rPr lang="en-US" sz="9600" spc="184" dirty="0">
                <a:solidFill>
                  <a:srgbClr val="000000"/>
                </a:solidFill>
                <a:latin typeface="Codec Pro ExtraBold"/>
              </a:rPr>
              <a:t>      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1163607"/>
            <a:ext cx="934283" cy="1815744"/>
          </a:xfrm>
          <a:custGeom>
            <a:avLst/>
            <a:gdLst/>
            <a:ahLst/>
            <a:cxnLst/>
            <a:rect l="l" t="t" r="r" b="b"/>
            <a:pathLst>
              <a:path w="934283" h="1815744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570654" y="7410579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961936" y="7809418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146717" y="8723756"/>
            <a:ext cx="2112583" cy="154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Capstone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Project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dirty="0">
                <a:solidFill>
                  <a:srgbClr val="FFFFFF"/>
                </a:solidFill>
                <a:latin typeface="Canva Sans 1"/>
              </a:rPr>
              <a:t>24 oct 2023</a:t>
            </a:r>
          </a:p>
        </p:txBody>
      </p:sp>
    </p:spTree>
    <p:extLst>
      <p:ext uri="{BB962C8B-B14F-4D97-AF65-F5344CB8AC3E}">
        <p14:creationId xmlns:p14="http://schemas.microsoft.com/office/powerpoint/2010/main" val="103810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4234880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4883803" y="2872423"/>
            <a:ext cx="1399734" cy="1364105"/>
          </a:xfrm>
          <a:custGeom>
            <a:avLst/>
            <a:gdLst/>
            <a:ahLst/>
            <a:cxnLst/>
            <a:rect l="l" t="t" r="r" b="b"/>
            <a:pathLst>
              <a:path w="1399734" h="1364105">
                <a:moveTo>
                  <a:pt x="0" y="0"/>
                </a:moveTo>
                <a:lnTo>
                  <a:pt x="1399735" y="0"/>
                </a:lnTo>
                <a:lnTo>
                  <a:pt x="1399735" y="1364105"/>
                </a:lnTo>
                <a:lnTo>
                  <a:pt x="0" y="136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027072" y="-871408"/>
            <a:ext cx="3471959" cy="1900108"/>
          </a:xfrm>
          <a:custGeom>
            <a:avLst/>
            <a:gdLst/>
            <a:ahLst/>
            <a:cxnLst/>
            <a:rect l="l" t="t" r="r" b="b"/>
            <a:pathLst>
              <a:path w="3471959" h="1900108">
                <a:moveTo>
                  <a:pt x="0" y="0"/>
                </a:moveTo>
                <a:lnTo>
                  <a:pt x="3471959" y="0"/>
                </a:lnTo>
                <a:lnTo>
                  <a:pt x="3471959" y="1900108"/>
                </a:lnTo>
                <a:lnTo>
                  <a:pt x="0" y="1900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">
            <a:extLst>
              <a:ext uri="{FF2B5EF4-FFF2-40B4-BE49-F238E27FC236}">
                <a16:creationId xmlns:a16="http://schemas.microsoft.com/office/drawing/2014/main" id="{78A88A22-B1D2-5FE9-D83D-6E3EA749AA94}"/>
              </a:ext>
            </a:extLst>
          </p:cNvPr>
          <p:cNvSpPr/>
          <p:nvPr/>
        </p:nvSpPr>
        <p:spPr>
          <a:xfrm>
            <a:off x="7467600" y="2175034"/>
            <a:ext cx="2059846" cy="2059846"/>
          </a:xfrm>
          <a:custGeom>
            <a:avLst/>
            <a:gdLst/>
            <a:ahLst/>
            <a:cxnLst/>
            <a:rect l="l" t="t" r="r" b="b"/>
            <a:pathLst>
              <a:path w="2059846" h="2059846">
                <a:moveTo>
                  <a:pt x="0" y="0"/>
                </a:moveTo>
                <a:lnTo>
                  <a:pt x="2059845" y="0"/>
                </a:lnTo>
                <a:lnTo>
                  <a:pt x="2059845" y="2059845"/>
                </a:lnTo>
                <a:lnTo>
                  <a:pt x="0" y="20598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Graphic 29" descr="Brainstorm with solid fill">
            <a:extLst>
              <a:ext uri="{FF2B5EF4-FFF2-40B4-BE49-F238E27FC236}">
                <a16:creationId xmlns:a16="http://schemas.microsoft.com/office/drawing/2014/main" id="{967E90BC-530E-6CCD-595F-9487DC544A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24800" y="2552700"/>
            <a:ext cx="1342960" cy="1208025"/>
          </a:xfrm>
          <a:prstGeom prst="rect">
            <a:avLst/>
          </a:prstGeom>
        </p:spPr>
      </p:pic>
      <p:sp>
        <p:nvSpPr>
          <p:cNvPr id="32" name="TextBox 21">
            <a:extLst>
              <a:ext uri="{FF2B5EF4-FFF2-40B4-BE49-F238E27FC236}">
                <a16:creationId xmlns:a16="http://schemas.microsoft.com/office/drawing/2014/main" id="{29BDD2CF-DB8B-A0F9-EEAE-47F17536C952}"/>
              </a:ext>
            </a:extLst>
          </p:cNvPr>
          <p:cNvSpPr txBox="1"/>
          <p:nvPr/>
        </p:nvSpPr>
        <p:spPr>
          <a:xfrm>
            <a:off x="5105400" y="4612546"/>
            <a:ext cx="7483515" cy="80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47C00"/>
                </a:solidFill>
                <a:latin typeface="Canva Sans 1 Bold"/>
              </a:rPr>
              <a:t>Problem Statement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97FEB659-E40B-A3FD-1ED9-E9BB8BEA5188}"/>
              </a:ext>
            </a:extLst>
          </p:cNvPr>
          <p:cNvSpPr txBox="1"/>
          <p:nvPr/>
        </p:nvSpPr>
        <p:spPr>
          <a:xfrm>
            <a:off x="3810000" y="5597337"/>
            <a:ext cx="10591800" cy="1419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3600" i="0" dirty="0">
                <a:solidFill>
                  <a:srgbClr val="374151"/>
                </a:solidFill>
                <a:effectLst/>
                <a:latin typeface="Söhne"/>
              </a:rPr>
              <a:t>The company aims to build a robust customer base, elevate customer satisfaction, offer personalized product recommendations, and boost revenue generation as outlined in the provided information.</a:t>
            </a:r>
            <a:endParaRPr lang="en-US" sz="3600" spc="113" dirty="0">
              <a:solidFill>
                <a:srgbClr val="000000"/>
              </a:solidFill>
              <a:latin typeface="Canva Sans 1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12268200" y="-3467100"/>
            <a:ext cx="8433507" cy="8884511"/>
          </a:xfrm>
          <a:custGeom>
            <a:avLst/>
            <a:gdLst/>
            <a:ahLst/>
            <a:cxnLst/>
            <a:rect l="l" t="t" r="r" b="b"/>
            <a:pathLst>
              <a:path w="10901093" h="10901093">
                <a:moveTo>
                  <a:pt x="0" y="0"/>
                </a:moveTo>
                <a:lnTo>
                  <a:pt x="10901093" y="0"/>
                </a:lnTo>
                <a:lnTo>
                  <a:pt x="10901093" y="10901092"/>
                </a:lnTo>
                <a:lnTo>
                  <a:pt x="0" y="10901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2" name="Group 12"/>
          <p:cNvGrpSpPr/>
          <p:nvPr/>
        </p:nvGrpSpPr>
        <p:grpSpPr>
          <a:xfrm>
            <a:off x="5930901" y="7117924"/>
            <a:ext cx="3016336" cy="1033557"/>
            <a:chOff x="0" y="0"/>
            <a:chExt cx="941463" cy="32259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2400" b="1" i="0" dirty="0">
                  <a:effectLst/>
                  <a:latin typeface="Söhne"/>
                </a:rPr>
                <a:t>Personalized Product Recommendations</a:t>
              </a:r>
              <a:endParaRPr lang="en-US" sz="2400" spc="18" dirty="0">
                <a:solidFill>
                  <a:srgbClr val="000000"/>
                </a:solidFill>
                <a:latin typeface="Canva Sans 2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-2335306" y="8594810"/>
            <a:ext cx="4769224" cy="2384612"/>
          </a:xfrm>
          <a:custGeom>
            <a:avLst/>
            <a:gdLst/>
            <a:ahLst/>
            <a:cxnLst/>
            <a:rect l="l" t="t" r="r" b="b"/>
            <a:pathLst>
              <a:path w="4769224" h="2384612">
                <a:moveTo>
                  <a:pt x="0" y="0"/>
                </a:moveTo>
                <a:lnTo>
                  <a:pt x="4769224" y="0"/>
                </a:lnTo>
                <a:lnTo>
                  <a:pt x="4769224" y="2384612"/>
                </a:lnTo>
                <a:lnTo>
                  <a:pt x="0" y="2384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616449" y="468472"/>
            <a:ext cx="7483515" cy="80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47C00"/>
                </a:solidFill>
                <a:latin typeface="Canva Sans 1 Bold"/>
              </a:rPr>
              <a:t>Company Goals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25263" y="4143521"/>
            <a:ext cx="1003961" cy="67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76"/>
              </a:lnSpc>
              <a:spcBef>
                <a:spcPct val="0"/>
              </a:spcBef>
            </a:pPr>
            <a:r>
              <a:rPr lang="en-US" sz="3823">
                <a:solidFill>
                  <a:srgbClr val="FFFFFF"/>
                </a:solidFill>
                <a:latin typeface="Canva Sans 1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847469" y="4143521"/>
            <a:ext cx="1003961" cy="67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76"/>
              </a:lnSpc>
              <a:spcBef>
                <a:spcPct val="0"/>
              </a:spcBef>
            </a:pPr>
            <a:r>
              <a:rPr lang="en-US" sz="3823">
                <a:solidFill>
                  <a:srgbClr val="FFFFFF"/>
                </a:solidFill>
                <a:latin typeface="Canva Sans 1 Bold"/>
              </a:rPr>
              <a:t>03</a:t>
            </a:r>
          </a:p>
        </p:txBody>
      </p:sp>
      <p:sp>
        <p:nvSpPr>
          <p:cNvPr id="27" name="Freeform 27"/>
          <p:cNvSpPr/>
          <p:nvPr/>
        </p:nvSpPr>
        <p:spPr>
          <a:xfrm>
            <a:off x="15192698" y="1028700"/>
            <a:ext cx="2066602" cy="2066602"/>
          </a:xfrm>
          <a:custGeom>
            <a:avLst/>
            <a:gdLst/>
            <a:ahLst/>
            <a:cxnLst/>
            <a:rect l="l" t="t" r="r" b="b"/>
            <a:pathLst>
              <a:path w="2066602" h="2066602">
                <a:moveTo>
                  <a:pt x="0" y="0"/>
                </a:moveTo>
                <a:lnTo>
                  <a:pt x="2066602" y="0"/>
                </a:lnTo>
                <a:lnTo>
                  <a:pt x="2066602" y="2066602"/>
                </a:lnTo>
                <a:lnTo>
                  <a:pt x="0" y="20666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36939F16-F437-A9F0-6C65-7F5357B89255}"/>
              </a:ext>
            </a:extLst>
          </p:cNvPr>
          <p:cNvSpPr/>
          <p:nvPr/>
        </p:nvSpPr>
        <p:spPr>
          <a:xfrm>
            <a:off x="766803" y="2619229"/>
            <a:ext cx="3519648" cy="4133910"/>
          </a:xfrm>
          <a:custGeom>
            <a:avLst/>
            <a:gdLst/>
            <a:ahLst/>
            <a:cxnLst/>
            <a:rect l="l" t="t" r="r" b="b"/>
            <a:pathLst>
              <a:path w="6351270" h="6350000">
                <a:moveTo>
                  <a:pt x="6018530" y="0"/>
                </a:moveTo>
                <a:lnTo>
                  <a:pt x="331470" y="0"/>
                </a:lnTo>
                <a:cubicBezTo>
                  <a:pt x="148590" y="0"/>
                  <a:pt x="0" y="148590"/>
                  <a:pt x="0" y="331470"/>
                </a:cubicBezTo>
                <a:lnTo>
                  <a:pt x="0" y="6019800"/>
                </a:lnTo>
                <a:cubicBezTo>
                  <a:pt x="0" y="6201410"/>
                  <a:pt x="148590" y="6350000"/>
                  <a:pt x="331470" y="6350000"/>
                </a:cubicBezTo>
                <a:lnTo>
                  <a:pt x="6019800" y="6350000"/>
                </a:lnTo>
                <a:cubicBezTo>
                  <a:pt x="6202680" y="6350000"/>
                  <a:pt x="6351270" y="6201410"/>
                  <a:pt x="6351270" y="6018530"/>
                </a:cubicBezTo>
                <a:lnTo>
                  <a:pt x="6351270" y="331470"/>
                </a:lnTo>
                <a:cubicBezTo>
                  <a:pt x="6350000" y="148590"/>
                  <a:pt x="6201410" y="0"/>
                  <a:pt x="6018530" y="0"/>
                </a:cubicBezTo>
                <a:close/>
              </a:path>
            </a:pathLst>
          </a:custGeom>
          <a:solidFill>
            <a:srgbClr val="F47C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4FD42567-FFCC-ACD9-D87E-1A7AC50F51D6}"/>
              </a:ext>
            </a:extLst>
          </p:cNvPr>
          <p:cNvSpPr/>
          <p:nvPr/>
        </p:nvSpPr>
        <p:spPr>
          <a:xfrm>
            <a:off x="10588931" y="2619229"/>
            <a:ext cx="3519649" cy="4191357"/>
          </a:xfrm>
          <a:custGeom>
            <a:avLst/>
            <a:gdLst/>
            <a:ahLst/>
            <a:cxnLst/>
            <a:rect l="l" t="t" r="r" b="b"/>
            <a:pathLst>
              <a:path w="6351270" h="6350000">
                <a:moveTo>
                  <a:pt x="6018530" y="0"/>
                </a:moveTo>
                <a:lnTo>
                  <a:pt x="331470" y="0"/>
                </a:lnTo>
                <a:cubicBezTo>
                  <a:pt x="148590" y="0"/>
                  <a:pt x="0" y="148590"/>
                  <a:pt x="0" y="331470"/>
                </a:cubicBezTo>
                <a:lnTo>
                  <a:pt x="0" y="6019800"/>
                </a:lnTo>
                <a:cubicBezTo>
                  <a:pt x="0" y="6201410"/>
                  <a:pt x="148590" y="6350000"/>
                  <a:pt x="331470" y="6350000"/>
                </a:cubicBezTo>
                <a:lnTo>
                  <a:pt x="6019800" y="6350000"/>
                </a:lnTo>
                <a:cubicBezTo>
                  <a:pt x="6202680" y="6350000"/>
                  <a:pt x="6351270" y="6201410"/>
                  <a:pt x="6351270" y="6018530"/>
                </a:cubicBezTo>
                <a:lnTo>
                  <a:pt x="6351270" y="331470"/>
                </a:lnTo>
                <a:cubicBezTo>
                  <a:pt x="6350000" y="148590"/>
                  <a:pt x="6201410" y="0"/>
                  <a:pt x="6018530" y="0"/>
                </a:cubicBezTo>
                <a:close/>
              </a:path>
            </a:pathLst>
          </a:custGeom>
          <a:solidFill>
            <a:srgbClr val="F47C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B3488A-FD4E-BFB5-049A-23A8DAA7D764}"/>
              </a:ext>
            </a:extLst>
          </p:cNvPr>
          <p:cNvSpPr txBox="1"/>
          <p:nvPr/>
        </p:nvSpPr>
        <p:spPr>
          <a:xfrm>
            <a:off x="838200" y="3095302"/>
            <a:ext cx="33412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Increase the number of loyal and engaged customers through various strategies, such as marketing campaigns and customer acquisition initiatives.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2" name="Group 12">
            <a:extLst>
              <a:ext uri="{FF2B5EF4-FFF2-40B4-BE49-F238E27FC236}">
                <a16:creationId xmlns:a16="http://schemas.microsoft.com/office/drawing/2014/main" id="{42C1886C-F7B3-D9EB-044A-F9984884AD4C}"/>
              </a:ext>
            </a:extLst>
          </p:cNvPr>
          <p:cNvGrpSpPr/>
          <p:nvPr/>
        </p:nvGrpSpPr>
        <p:grpSpPr>
          <a:xfrm>
            <a:off x="968484" y="7157196"/>
            <a:ext cx="3016336" cy="1033557"/>
            <a:chOff x="0" y="0"/>
            <a:chExt cx="941463" cy="322595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19B02CB5-B1A2-5861-B7BB-18540A03371E}"/>
                </a:ext>
              </a:extLst>
            </p:cNvPr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FB2995BB-055A-2C18-423E-D79F6219CE90}"/>
                </a:ext>
              </a:extLst>
            </p:cNvPr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2400" b="1" i="0" dirty="0">
                  <a:effectLst/>
                  <a:latin typeface="Söhne"/>
                </a:rPr>
                <a:t>Build a Strong Customer Base</a:t>
              </a:r>
              <a:endParaRPr lang="en-US" sz="2400" spc="18" dirty="0">
                <a:solidFill>
                  <a:srgbClr val="000000"/>
                </a:solidFill>
                <a:latin typeface="Canva Sans 2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2386810-01D3-3A5D-4B93-9BC12D916B49}"/>
              </a:ext>
            </a:extLst>
          </p:cNvPr>
          <p:cNvSpPr txBox="1"/>
          <p:nvPr/>
        </p:nvSpPr>
        <p:spPr>
          <a:xfrm>
            <a:off x="10736800" y="2933700"/>
            <a:ext cx="33293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Boost company earnings through a combination of growing the customer base, enhancing the customer experience, and increasing the average transaction value by promoting relevant products.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Freeform 3">
            <a:extLst>
              <a:ext uri="{FF2B5EF4-FFF2-40B4-BE49-F238E27FC236}">
                <a16:creationId xmlns:a16="http://schemas.microsoft.com/office/drawing/2014/main" id="{1D260FD3-02D5-05AC-4C3C-DA4EDD880440}"/>
              </a:ext>
            </a:extLst>
          </p:cNvPr>
          <p:cNvSpPr/>
          <p:nvPr/>
        </p:nvSpPr>
        <p:spPr>
          <a:xfrm>
            <a:off x="5729115" y="2628900"/>
            <a:ext cx="3519648" cy="4133910"/>
          </a:xfrm>
          <a:custGeom>
            <a:avLst/>
            <a:gdLst/>
            <a:ahLst/>
            <a:cxnLst/>
            <a:rect l="l" t="t" r="r" b="b"/>
            <a:pathLst>
              <a:path w="6351270" h="6350000">
                <a:moveTo>
                  <a:pt x="6018530" y="0"/>
                </a:moveTo>
                <a:lnTo>
                  <a:pt x="331470" y="0"/>
                </a:lnTo>
                <a:cubicBezTo>
                  <a:pt x="148590" y="0"/>
                  <a:pt x="0" y="148590"/>
                  <a:pt x="0" y="331470"/>
                </a:cubicBezTo>
                <a:lnTo>
                  <a:pt x="0" y="6019800"/>
                </a:lnTo>
                <a:cubicBezTo>
                  <a:pt x="0" y="6201410"/>
                  <a:pt x="148590" y="6350000"/>
                  <a:pt x="331470" y="6350000"/>
                </a:cubicBezTo>
                <a:lnTo>
                  <a:pt x="6019800" y="6350000"/>
                </a:lnTo>
                <a:cubicBezTo>
                  <a:pt x="6202680" y="6350000"/>
                  <a:pt x="6351270" y="6201410"/>
                  <a:pt x="6351270" y="6018530"/>
                </a:cubicBezTo>
                <a:lnTo>
                  <a:pt x="6351270" y="331470"/>
                </a:lnTo>
                <a:cubicBezTo>
                  <a:pt x="6350000" y="148590"/>
                  <a:pt x="6201410" y="0"/>
                  <a:pt x="6018530" y="0"/>
                </a:cubicBezTo>
                <a:close/>
              </a:path>
            </a:pathLst>
          </a:custGeom>
          <a:solidFill>
            <a:srgbClr val="F47C00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459BB7-12AF-10B2-613B-61B1B534DA79}"/>
              </a:ext>
            </a:extLst>
          </p:cNvPr>
          <p:cNvSpPr txBox="1"/>
          <p:nvPr/>
        </p:nvSpPr>
        <p:spPr>
          <a:xfrm>
            <a:off x="5867400" y="3002969"/>
            <a:ext cx="32375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/>
                </a:solidFill>
                <a:effectLst/>
                <a:latin typeface="Söhne"/>
              </a:rPr>
              <a:t>Implement algorithms and systems that provide tailored product recommendations to each customer, increasing the likelihood of purchase and cross-selling.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38" name="Group 12">
            <a:extLst>
              <a:ext uri="{FF2B5EF4-FFF2-40B4-BE49-F238E27FC236}">
                <a16:creationId xmlns:a16="http://schemas.microsoft.com/office/drawing/2014/main" id="{A116339F-12FA-66CF-F23D-0525F933F672}"/>
              </a:ext>
            </a:extLst>
          </p:cNvPr>
          <p:cNvGrpSpPr/>
          <p:nvPr/>
        </p:nvGrpSpPr>
        <p:grpSpPr>
          <a:xfrm>
            <a:off x="10893318" y="7139711"/>
            <a:ext cx="3016336" cy="1033557"/>
            <a:chOff x="0" y="0"/>
            <a:chExt cx="941463" cy="322595"/>
          </a:xfrm>
        </p:grpSpPr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DECE3BEE-4678-5349-50A8-328A56766E34}"/>
                </a:ext>
              </a:extLst>
            </p:cNvPr>
            <p:cNvSpPr/>
            <p:nvPr/>
          </p:nvSpPr>
          <p:spPr>
            <a:xfrm>
              <a:off x="0" y="0"/>
              <a:ext cx="941463" cy="322595"/>
            </a:xfrm>
            <a:custGeom>
              <a:avLst/>
              <a:gdLst/>
              <a:ahLst/>
              <a:cxnLst/>
              <a:rect l="l" t="t" r="r" b="b"/>
              <a:pathLst>
                <a:path w="941463" h="322595">
                  <a:moveTo>
                    <a:pt x="41067" y="0"/>
                  </a:moveTo>
                  <a:lnTo>
                    <a:pt x="900396" y="0"/>
                  </a:lnTo>
                  <a:cubicBezTo>
                    <a:pt x="911288" y="0"/>
                    <a:pt x="921733" y="4327"/>
                    <a:pt x="929435" y="12028"/>
                  </a:cubicBezTo>
                  <a:cubicBezTo>
                    <a:pt x="937136" y="19730"/>
                    <a:pt x="941463" y="30175"/>
                    <a:pt x="941463" y="41067"/>
                  </a:cubicBezTo>
                  <a:lnTo>
                    <a:pt x="941463" y="281529"/>
                  </a:lnTo>
                  <a:cubicBezTo>
                    <a:pt x="941463" y="292420"/>
                    <a:pt x="937136" y="302866"/>
                    <a:pt x="929435" y="310567"/>
                  </a:cubicBezTo>
                  <a:cubicBezTo>
                    <a:pt x="921733" y="318269"/>
                    <a:pt x="911288" y="322595"/>
                    <a:pt x="900396" y="322595"/>
                  </a:cubicBezTo>
                  <a:lnTo>
                    <a:pt x="41067" y="322595"/>
                  </a:lnTo>
                  <a:cubicBezTo>
                    <a:pt x="30175" y="322595"/>
                    <a:pt x="19730" y="318269"/>
                    <a:pt x="12028" y="310567"/>
                  </a:cubicBezTo>
                  <a:cubicBezTo>
                    <a:pt x="4327" y="302866"/>
                    <a:pt x="0" y="292420"/>
                    <a:pt x="0" y="281529"/>
                  </a:cubicBezTo>
                  <a:lnTo>
                    <a:pt x="0" y="41067"/>
                  </a:lnTo>
                  <a:cubicBezTo>
                    <a:pt x="0" y="30175"/>
                    <a:pt x="4327" y="19730"/>
                    <a:pt x="12028" y="12028"/>
                  </a:cubicBezTo>
                  <a:cubicBezTo>
                    <a:pt x="19730" y="4327"/>
                    <a:pt x="30175" y="0"/>
                    <a:pt x="41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47C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14">
              <a:extLst>
                <a:ext uri="{FF2B5EF4-FFF2-40B4-BE49-F238E27FC236}">
                  <a16:creationId xmlns:a16="http://schemas.microsoft.com/office/drawing/2014/main" id="{F2E6A418-BE7E-B3E6-FE7A-E795608A3BFD}"/>
                </a:ext>
              </a:extLst>
            </p:cNvPr>
            <p:cNvSpPr txBox="1"/>
            <p:nvPr/>
          </p:nvSpPr>
          <p:spPr>
            <a:xfrm>
              <a:off x="0" y="-38100"/>
              <a:ext cx="941463" cy="360695"/>
            </a:xfrm>
            <a:prstGeom prst="rect">
              <a:avLst/>
            </a:prstGeom>
          </p:spPr>
          <p:txBody>
            <a:bodyPr lIns="101600" tIns="101600" rIns="101600" bIns="101600" rtlCol="0" anchor="ctr"/>
            <a:lstStyle/>
            <a:p>
              <a:pPr algn="ctr">
                <a:lnSpc>
                  <a:spcPts val="2652"/>
                </a:lnSpc>
              </a:pPr>
              <a:r>
                <a:rPr lang="en-US" sz="2400" b="1" i="0" dirty="0">
                  <a:effectLst/>
                  <a:latin typeface="Söhne"/>
                </a:rPr>
                <a:t>Increase Revenue</a:t>
              </a:r>
              <a:endParaRPr lang="en-US" sz="2400" spc="18" dirty="0">
                <a:solidFill>
                  <a:srgbClr val="000000"/>
                </a:solidFill>
                <a:latin typeface="Canva Sans 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473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172" y="-391040"/>
            <a:ext cx="5568343" cy="10678040"/>
            <a:chOff x="0" y="-76200"/>
            <a:chExt cx="1466559" cy="2785533"/>
          </a:xfrm>
        </p:grpSpPr>
        <p:sp>
          <p:nvSpPr>
            <p:cNvPr id="3" name="Freeform 3"/>
            <p:cNvSpPr/>
            <p:nvPr/>
          </p:nvSpPr>
          <p:spPr>
            <a:xfrm>
              <a:off x="6196" y="0"/>
              <a:ext cx="1460363" cy="2709333"/>
            </a:xfrm>
            <a:custGeom>
              <a:avLst/>
              <a:gdLst/>
              <a:ahLst/>
              <a:cxnLst/>
              <a:rect l="l" t="t" r="r" b="b"/>
              <a:pathLst>
                <a:path w="1460363" h="270933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460363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70969" y="3393093"/>
            <a:ext cx="3726378" cy="37263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2"/>
                </a:lnSpc>
              </a:pPr>
              <a:r>
                <a:rPr lang="en-US" sz="3094" spc="30" dirty="0">
                  <a:solidFill>
                    <a:srgbClr val="FFFFFF"/>
                  </a:solidFill>
                  <a:latin typeface="Canva Sans 2"/>
                </a:rPr>
                <a:t>Data </a:t>
              </a:r>
            </a:p>
            <a:p>
              <a:pPr algn="ctr">
                <a:lnSpc>
                  <a:spcPts val="4332"/>
                </a:lnSpc>
              </a:pPr>
              <a:r>
                <a:rPr lang="en-US" sz="3094" spc="30" dirty="0">
                  <a:solidFill>
                    <a:srgbClr val="FFFFFF"/>
                  </a:solidFill>
                  <a:latin typeface="Canva Sans 2"/>
                </a:rPr>
                <a:t>Preparation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92563" y="391832"/>
            <a:ext cx="3573978" cy="1078257"/>
            <a:chOff x="0" y="0"/>
            <a:chExt cx="1347049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7049" cy="406400"/>
            </a:xfrm>
            <a:custGeom>
              <a:avLst/>
              <a:gdLst/>
              <a:ahLst/>
              <a:cxn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47049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1694" spc="16" dirty="0">
                  <a:solidFill>
                    <a:srgbClr val="FFFFFF"/>
                  </a:solidFill>
                  <a:latin typeface="Canva Sans 2"/>
                </a:rPr>
                <a:t>Data Cleaning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896600" y="1870533"/>
            <a:ext cx="3573978" cy="1078257"/>
            <a:chOff x="0" y="0"/>
            <a:chExt cx="1347049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7049" cy="406400"/>
            </a:xfrm>
            <a:custGeom>
              <a:avLst/>
              <a:gdLst/>
              <a:ahLst/>
              <a:cxn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347049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1694" spc="16" dirty="0">
                  <a:solidFill>
                    <a:srgbClr val="FFFFFF"/>
                  </a:solidFill>
                  <a:latin typeface="Canva Sans 2"/>
                </a:rPr>
                <a:t>Changing  Data Type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20579" y="3478299"/>
            <a:ext cx="3573978" cy="1078257"/>
            <a:chOff x="0" y="0"/>
            <a:chExt cx="1347049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7049" cy="406400"/>
            </a:xfrm>
            <a:custGeom>
              <a:avLst/>
              <a:gdLst/>
              <a:ahLst/>
              <a:cxn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347049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1694" spc="16" dirty="0">
                  <a:solidFill>
                    <a:srgbClr val="FFFFFF"/>
                  </a:solidFill>
                  <a:latin typeface="Canva Sans 2"/>
                </a:rPr>
                <a:t>Adding &amp; Deleting </a:t>
              </a:r>
            </a:p>
            <a:p>
              <a:pPr algn="ctr">
                <a:lnSpc>
                  <a:spcPts val="2372"/>
                </a:lnSpc>
              </a:pPr>
              <a:r>
                <a:rPr lang="en-US" sz="1694" spc="16" dirty="0">
                  <a:solidFill>
                    <a:srgbClr val="FFFFFF"/>
                  </a:solidFill>
                  <a:latin typeface="Canva Sans 2"/>
                </a:rPr>
                <a:t>Column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87200" y="5061870"/>
            <a:ext cx="3726377" cy="1154072"/>
            <a:chOff x="0" y="-28575"/>
            <a:chExt cx="1404489" cy="434975"/>
          </a:xfrm>
        </p:grpSpPr>
        <p:sp>
          <p:nvSpPr>
            <p:cNvPr id="18" name="Freeform 18"/>
            <p:cNvSpPr/>
            <p:nvPr/>
          </p:nvSpPr>
          <p:spPr>
            <a:xfrm>
              <a:off x="57440" y="-8599"/>
              <a:ext cx="1347049" cy="406400"/>
            </a:xfrm>
            <a:custGeom>
              <a:avLst/>
              <a:gdLst/>
              <a:ahLst/>
              <a:cxn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347049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1694" spc="16" dirty="0">
                  <a:solidFill>
                    <a:srgbClr val="FFFFFF"/>
                  </a:solidFill>
                  <a:latin typeface="Canva Sans 2"/>
                </a:rPr>
                <a:t>     Add custom  column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23710" y="6725576"/>
            <a:ext cx="3645646" cy="1161541"/>
            <a:chOff x="0" y="-31390"/>
            <a:chExt cx="1374061" cy="437790"/>
          </a:xfrm>
        </p:grpSpPr>
        <p:sp>
          <p:nvSpPr>
            <p:cNvPr id="21" name="Freeform 21"/>
            <p:cNvSpPr/>
            <p:nvPr/>
          </p:nvSpPr>
          <p:spPr>
            <a:xfrm>
              <a:off x="27012" y="-31390"/>
              <a:ext cx="1347049" cy="406400"/>
            </a:xfrm>
            <a:custGeom>
              <a:avLst/>
              <a:gdLst/>
              <a:ahLst/>
              <a:cxn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347049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1694" spc="16" dirty="0">
                  <a:solidFill>
                    <a:srgbClr val="FFFFFF"/>
                  </a:solidFill>
                  <a:latin typeface="Canva Sans 2"/>
                </a:rPr>
                <a:t>Add Table</a:t>
              </a:r>
            </a:p>
          </p:txBody>
        </p:sp>
      </p:grpSp>
      <p:sp>
        <p:nvSpPr>
          <p:cNvPr id="23" name="Freeform 23"/>
          <p:cNvSpPr/>
          <p:nvPr/>
        </p:nvSpPr>
        <p:spPr>
          <a:xfrm rot="2098705">
            <a:off x="8346899" y="7725717"/>
            <a:ext cx="1985179" cy="560813"/>
          </a:xfrm>
          <a:custGeom>
            <a:avLst/>
            <a:gdLst/>
            <a:ahLst/>
            <a:cxnLst/>
            <a:rect l="l" t="t" r="r" b="b"/>
            <a:pathLst>
              <a:path w="1985179" h="560813">
                <a:moveTo>
                  <a:pt x="0" y="0"/>
                </a:moveTo>
                <a:lnTo>
                  <a:pt x="1985180" y="0"/>
                </a:lnTo>
                <a:lnTo>
                  <a:pt x="1985180" y="560813"/>
                </a:lnTo>
                <a:lnTo>
                  <a:pt x="0" y="5608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4" name="Freeform 24"/>
          <p:cNvSpPr/>
          <p:nvPr/>
        </p:nvSpPr>
        <p:spPr>
          <a:xfrm rot="7373851" flipH="1">
            <a:off x="7760365" y="1858944"/>
            <a:ext cx="1985179" cy="560813"/>
          </a:xfrm>
          <a:custGeom>
            <a:avLst/>
            <a:gdLst/>
            <a:ahLst/>
            <a:cxnLst/>
            <a:rect l="l" t="t" r="r" b="b"/>
            <a:pathLst>
              <a:path w="1985179" h="560813">
                <a:moveTo>
                  <a:pt x="1985180" y="0"/>
                </a:moveTo>
                <a:lnTo>
                  <a:pt x="0" y="0"/>
                </a:lnTo>
                <a:lnTo>
                  <a:pt x="0" y="560813"/>
                </a:lnTo>
                <a:lnTo>
                  <a:pt x="1985180" y="560813"/>
                </a:lnTo>
                <a:lnTo>
                  <a:pt x="198518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0063867" y="3914559"/>
            <a:ext cx="1567117" cy="428998"/>
          </a:xfrm>
          <a:custGeom>
            <a:avLst/>
            <a:gdLst/>
            <a:ahLst/>
            <a:cxn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52400" y="781817"/>
            <a:ext cx="5350246" cy="1663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DFBFB"/>
                </a:solidFill>
                <a:latin typeface="Canva Sans 1 Bold"/>
              </a:rPr>
              <a:t>Understanding the data</a:t>
            </a:r>
          </a:p>
        </p:txBody>
      </p:sp>
      <p:sp>
        <p:nvSpPr>
          <p:cNvPr id="28" name="Freeform 28"/>
          <p:cNvSpPr/>
          <p:nvPr/>
        </p:nvSpPr>
        <p:spPr>
          <a:xfrm rot="-1482789">
            <a:off x="9280309" y="2904280"/>
            <a:ext cx="1567117" cy="428998"/>
          </a:xfrm>
          <a:custGeom>
            <a:avLst/>
            <a:gdLst/>
            <a:ahLst/>
            <a:cxn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963931">
            <a:off x="10291325" y="5039352"/>
            <a:ext cx="1567117" cy="428998"/>
          </a:xfrm>
          <a:custGeom>
            <a:avLst/>
            <a:gdLst/>
            <a:ahLst/>
            <a:cxn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7" name="Group 20">
            <a:extLst>
              <a:ext uri="{FF2B5EF4-FFF2-40B4-BE49-F238E27FC236}">
                <a16:creationId xmlns:a16="http://schemas.microsoft.com/office/drawing/2014/main" id="{4F16874B-CED9-D8FA-1B10-F4FF91CC1700}"/>
              </a:ext>
            </a:extLst>
          </p:cNvPr>
          <p:cNvGrpSpPr/>
          <p:nvPr/>
        </p:nvGrpSpPr>
        <p:grpSpPr>
          <a:xfrm>
            <a:off x="10439400" y="8193267"/>
            <a:ext cx="3645646" cy="1161541"/>
            <a:chOff x="0" y="-31390"/>
            <a:chExt cx="1374061" cy="437790"/>
          </a:xfrm>
        </p:grpSpPr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9AF80EAF-FF7F-6931-9226-BC423A883770}"/>
                </a:ext>
              </a:extLst>
            </p:cNvPr>
            <p:cNvSpPr/>
            <p:nvPr/>
          </p:nvSpPr>
          <p:spPr>
            <a:xfrm>
              <a:off x="27012" y="-31390"/>
              <a:ext cx="1347049" cy="406400"/>
            </a:xfrm>
            <a:custGeom>
              <a:avLst/>
              <a:gdLst/>
              <a:ahLst/>
              <a:cxn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22">
              <a:extLst>
                <a:ext uri="{FF2B5EF4-FFF2-40B4-BE49-F238E27FC236}">
                  <a16:creationId xmlns:a16="http://schemas.microsoft.com/office/drawing/2014/main" id="{10C99978-45AB-2F0F-D07E-0E917FE27CB6}"/>
                </a:ext>
              </a:extLst>
            </p:cNvPr>
            <p:cNvSpPr txBox="1"/>
            <p:nvPr/>
          </p:nvSpPr>
          <p:spPr>
            <a:xfrm>
              <a:off x="0" y="-28575"/>
              <a:ext cx="1347049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2"/>
                </a:lnSpc>
              </a:pPr>
              <a:r>
                <a:rPr lang="en-US" sz="1694" spc="16" dirty="0">
                  <a:solidFill>
                    <a:srgbClr val="FFFFFF"/>
                  </a:solidFill>
                  <a:latin typeface="Canva Sans 2"/>
                </a:rPr>
                <a:t>Data Grouping</a:t>
              </a:r>
            </a:p>
          </p:txBody>
        </p:sp>
      </p:grpSp>
      <p:sp>
        <p:nvSpPr>
          <p:cNvPr id="50" name="Freeform 25">
            <a:extLst>
              <a:ext uri="{FF2B5EF4-FFF2-40B4-BE49-F238E27FC236}">
                <a16:creationId xmlns:a16="http://schemas.microsoft.com/office/drawing/2014/main" id="{9D42CDD2-F735-3158-C864-D41F5063D0F2}"/>
              </a:ext>
            </a:extLst>
          </p:cNvPr>
          <p:cNvSpPr/>
          <p:nvPr/>
        </p:nvSpPr>
        <p:spPr>
          <a:xfrm rot="1714145">
            <a:off x="10026839" y="6366911"/>
            <a:ext cx="1567117" cy="428998"/>
          </a:xfrm>
          <a:custGeom>
            <a:avLst/>
            <a:gdLst/>
            <a:ahLst/>
            <a:cxn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9"/>
                </a:lnTo>
                <a:lnTo>
                  <a:pt x="0" y="428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F771C8-3BD4-BC14-56CE-021A44B6AD32}"/>
              </a:ext>
            </a:extLst>
          </p:cNvPr>
          <p:cNvSpPr txBox="1"/>
          <p:nvPr/>
        </p:nvSpPr>
        <p:spPr>
          <a:xfrm>
            <a:off x="146743" y="2991224"/>
            <a:ext cx="50551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After understanding the data , next will be data preparation for a better quality data to get proper insights for conclusion.</a:t>
            </a:r>
          </a:p>
        </p:txBody>
      </p:sp>
    </p:spTree>
    <p:extLst>
      <p:ext uri="{BB962C8B-B14F-4D97-AF65-F5344CB8AC3E}">
        <p14:creationId xmlns:p14="http://schemas.microsoft.com/office/powerpoint/2010/main" val="81105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8" grpId="0" animBg="1"/>
      <p:bldP spid="29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8242369"/>
            <a:ext cx="18288000" cy="2044631"/>
            <a:chOff x="0" y="0"/>
            <a:chExt cx="4816593" cy="5385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38504"/>
            </a:xfrm>
            <a:custGeom>
              <a:avLst/>
              <a:gdLst/>
              <a:ahLst/>
              <a:cxnLst/>
              <a:rect l="l" t="t" r="r" b="b"/>
              <a:pathLst>
                <a:path w="4816592" h="538504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816593" cy="614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49200" y="0"/>
            <a:ext cx="2534336" cy="1689557"/>
          </a:xfrm>
          <a:custGeom>
            <a:avLst/>
            <a:gdLst/>
            <a:ahLst/>
            <a:cxnLst/>
            <a:rect l="l" t="t" r="r" b="b"/>
            <a:pathLst>
              <a:path w="2534336" h="1689557">
                <a:moveTo>
                  <a:pt x="0" y="0"/>
                </a:moveTo>
                <a:lnTo>
                  <a:pt x="2534335" y="0"/>
                </a:lnTo>
                <a:lnTo>
                  <a:pt x="2534335" y="1689557"/>
                </a:lnTo>
                <a:lnTo>
                  <a:pt x="0" y="1689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775017" y="740000"/>
            <a:ext cx="7337695" cy="80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47C00"/>
                </a:solidFill>
                <a:latin typeface="Canva Sans 1 Bold"/>
              </a:rPr>
              <a:t>Changing Data Type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21180" y="6701993"/>
            <a:ext cx="5410200" cy="1260907"/>
          </a:xfrm>
          <a:custGeom>
            <a:avLst/>
            <a:gdLst/>
            <a:ahLst/>
            <a:cxnLst/>
            <a:rect l="l" t="t" r="r" b="b"/>
            <a:pathLst>
              <a:path w="405394" h="119033">
                <a:moveTo>
                  <a:pt x="59517" y="0"/>
                </a:moveTo>
                <a:lnTo>
                  <a:pt x="345878" y="0"/>
                </a:lnTo>
                <a:cubicBezTo>
                  <a:pt x="378748" y="0"/>
                  <a:pt x="405394" y="26647"/>
                  <a:pt x="405394" y="59517"/>
                </a:cubicBezTo>
                <a:lnTo>
                  <a:pt x="405394" y="59517"/>
                </a:lnTo>
                <a:cubicBezTo>
                  <a:pt x="405394" y="92387"/>
                  <a:pt x="378748" y="119033"/>
                  <a:pt x="345878" y="119033"/>
                </a:cubicBezTo>
                <a:lnTo>
                  <a:pt x="59517" y="119033"/>
                </a:lnTo>
                <a:cubicBezTo>
                  <a:pt x="26647" y="119033"/>
                  <a:pt x="0" y="92387"/>
                  <a:pt x="0" y="59517"/>
                </a:cubicBezTo>
                <a:lnTo>
                  <a:pt x="0" y="59517"/>
                </a:lnTo>
                <a:cubicBezTo>
                  <a:pt x="0" y="26647"/>
                  <a:pt x="26647" y="0"/>
                  <a:pt x="59517" y="0"/>
                </a:cubicBezTo>
                <a:close/>
              </a:path>
            </a:pathLst>
          </a:custGeom>
          <a:solidFill>
            <a:srgbClr val="F3722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9" name="TextBox 49"/>
          <p:cNvSpPr txBox="1"/>
          <p:nvPr/>
        </p:nvSpPr>
        <p:spPr>
          <a:xfrm>
            <a:off x="2240280" y="7135790"/>
            <a:ext cx="4571999" cy="618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Changing to Date to Locale Type</a:t>
            </a:r>
          </a:p>
        </p:txBody>
      </p:sp>
      <p:pic>
        <p:nvPicPr>
          <p:cNvPr id="55" name="Picture 54" descr="A screenshot of a computer&#10;&#10;Description automatically generated">
            <a:extLst>
              <a:ext uri="{FF2B5EF4-FFF2-40B4-BE49-F238E27FC236}">
                <a16:creationId xmlns:a16="http://schemas.microsoft.com/office/drawing/2014/main" id="{172628C2-A5D6-65E8-DFD6-44190546B6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890" r="4440" b="11632"/>
          <a:stretch/>
        </p:blipFill>
        <p:spPr>
          <a:xfrm>
            <a:off x="731520" y="1920240"/>
            <a:ext cx="7589520" cy="4502284"/>
          </a:xfrm>
          <a:prstGeom prst="rect">
            <a:avLst/>
          </a:prstGeom>
        </p:spPr>
      </p:pic>
      <p:pic>
        <p:nvPicPr>
          <p:cNvPr id="57" name="Picture 56" descr="A screenshot of a computer">
            <a:extLst>
              <a:ext uri="{FF2B5EF4-FFF2-40B4-BE49-F238E27FC236}">
                <a16:creationId xmlns:a16="http://schemas.microsoft.com/office/drawing/2014/main" id="{38DA6C45-F3FC-7B4E-29FB-F6D13642CE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" t="1777" r="3887" b="11109"/>
          <a:stretch/>
        </p:blipFill>
        <p:spPr>
          <a:xfrm>
            <a:off x="9601200" y="1885080"/>
            <a:ext cx="7589520" cy="4537444"/>
          </a:xfrm>
          <a:prstGeom prst="rect">
            <a:avLst/>
          </a:prstGeom>
        </p:spPr>
      </p:pic>
      <p:sp>
        <p:nvSpPr>
          <p:cNvPr id="58" name="Freeform 13">
            <a:extLst>
              <a:ext uri="{FF2B5EF4-FFF2-40B4-BE49-F238E27FC236}">
                <a16:creationId xmlns:a16="http://schemas.microsoft.com/office/drawing/2014/main" id="{2DEECF7A-4A44-DC0B-5C39-F387D6EB50F3}"/>
              </a:ext>
            </a:extLst>
          </p:cNvPr>
          <p:cNvSpPr/>
          <p:nvPr/>
        </p:nvSpPr>
        <p:spPr>
          <a:xfrm>
            <a:off x="10896600" y="6701993"/>
            <a:ext cx="5410200" cy="1260907"/>
          </a:xfrm>
          <a:custGeom>
            <a:avLst/>
            <a:gdLst/>
            <a:ahLst/>
            <a:cxnLst/>
            <a:rect l="l" t="t" r="r" b="b"/>
            <a:pathLst>
              <a:path w="405394" h="119033">
                <a:moveTo>
                  <a:pt x="59517" y="0"/>
                </a:moveTo>
                <a:lnTo>
                  <a:pt x="345878" y="0"/>
                </a:lnTo>
                <a:cubicBezTo>
                  <a:pt x="378748" y="0"/>
                  <a:pt x="405394" y="26647"/>
                  <a:pt x="405394" y="59517"/>
                </a:cubicBezTo>
                <a:lnTo>
                  <a:pt x="405394" y="59517"/>
                </a:lnTo>
                <a:cubicBezTo>
                  <a:pt x="405394" y="92387"/>
                  <a:pt x="378748" y="119033"/>
                  <a:pt x="345878" y="119033"/>
                </a:cubicBezTo>
                <a:lnTo>
                  <a:pt x="59517" y="119033"/>
                </a:lnTo>
                <a:cubicBezTo>
                  <a:pt x="26647" y="119033"/>
                  <a:pt x="0" y="92387"/>
                  <a:pt x="0" y="59517"/>
                </a:cubicBezTo>
                <a:lnTo>
                  <a:pt x="0" y="59517"/>
                </a:lnTo>
                <a:cubicBezTo>
                  <a:pt x="0" y="26647"/>
                  <a:pt x="26647" y="0"/>
                  <a:pt x="59517" y="0"/>
                </a:cubicBezTo>
                <a:close/>
              </a:path>
            </a:pathLst>
          </a:custGeom>
          <a:solidFill>
            <a:srgbClr val="F3722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97CFD533-C018-1DB9-8C4D-A5F3F6A99374}"/>
              </a:ext>
            </a:extLst>
          </p:cNvPr>
          <p:cNvSpPr txBox="1"/>
          <p:nvPr/>
        </p:nvSpPr>
        <p:spPr>
          <a:xfrm>
            <a:off x="11315700" y="7151022"/>
            <a:ext cx="4571999" cy="618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Changing to Fixed Decimal places  </a:t>
            </a:r>
          </a:p>
        </p:txBody>
      </p:sp>
      <p:sp>
        <p:nvSpPr>
          <p:cNvPr id="60" name="TextBox 49">
            <a:extLst>
              <a:ext uri="{FF2B5EF4-FFF2-40B4-BE49-F238E27FC236}">
                <a16:creationId xmlns:a16="http://schemas.microsoft.com/office/drawing/2014/main" id="{00D9ACD8-EE38-EDDE-6B26-226C3E7B6E55}"/>
              </a:ext>
            </a:extLst>
          </p:cNvPr>
          <p:cNvSpPr txBox="1"/>
          <p:nvPr/>
        </p:nvSpPr>
        <p:spPr>
          <a:xfrm>
            <a:off x="4876800" y="8841666"/>
            <a:ext cx="8763000" cy="925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Certain column had to change to Fixed </a:t>
            </a:r>
            <a:r>
              <a:rPr lang="en-US" sz="2400" b="1" spc="16" dirty="0" err="1">
                <a:solidFill>
                  <a:schemeClr val="bg1"/>
                </a:solidFill>
                <a:latin typeface="Canva Sans 2"/>
              </a:rPr>
              <a:t>decimel</a:t>
            </a: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 places, but not all and date column was not standardize  so made changes appropriately.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9" grpId="0"/>
      <p:bldP spid="58" grpId="0" animBg="1"/>
      <p:bldP spid="59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8242369"/>
            <a:ext cx="18288000" cy="2044631"/>
            <a:chOff x="0" y="0"/>
            <a:chExt cx="4816593" cy="5385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38504"/>
            </a:xfrm>
            <a:custGeom>
              <a:avLst/>
              <a:gdLst/>
              <a:ahLst/>
              <a:cxnLst/>
              <a:rect l="l" t="t" r="r" b="b"/>
              <a:pathLst>
                <a:path w="4816592" h="538504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816593" cy="614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49200" y="0"/>
            <a:ext cx="2534336" cy="1689557"/>
          </a:xfrm>
          <a:custGeom>
            <a:avLst/>
            <a:gdLst/>
            <a:ahLst/>
            <a:cxnLst/>
            <a:rect l="l" t="t" r="r" b="b"/>
            <a:pathLst>
              <a:path w="2534336" h="1689557">
                <a:moveTo>
                  <a:pt x="0" y="0"/>
                </a:moveTo>
                <a:lnTo>
                  <a:pt x="2534335" y="0"/>
                </a:lnTo>
                <a:lnTo>
                  <a:pt x="2534335" y="1689557"/>
                </a:lnTo>
                <a:lnTo>
                  <a:pt x="0" y="1689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104465" y="740000"/>
            <a:ext cx="10008248" cy="804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47C00"/>
                </a:solidFill>
                <a:latin typeface="Canva Sans 1 Bold"/>
              </a:rPr>
              <a:t>Adding and deleting column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21180" y="6743700"/>
            <a:ext cx="5410200" cy="1260907"/>
          </a:xfrm>
          <a:custGeom>
            <a:avLst/>
            <a:gdLst/>
            <a:ahLst/>
            <a:cxnLst/>
            <a:rect l="l" t="t" r="r" b="b"/>
            <a:pathLst>
              <a:path w="405394" h="119033">
                <a:moveTo>
                  <a:pt x="59517" y="0"/>
                </a:moveTo>
                <a:lnTo>
                  <a:pt x="345878" y="0"/>
                </a:lnTo>
                <a:cubicBezTo>
                  <a:pt x="378748" y="0"/>
                  <a:pt x="405394" y="26647"/>
                  <a:pt x="405394" y="59517"/>
                </a:cubicBezTo>
                <a:lnTo>
                  <a:pt x="405394" y="59517"/>
                </a:lnTo>
                <a:cubicBezTo>
                  <a:pt x="405394" y="92387"/>
                  <a:pt x="378748" y="119033"/>
                  <a:pt x="345878" y="119033"/>
                </a:cubicBezTo>
                <a:lnTo>
                  <a:pt x="59517" y="119033"/>
                </a:lnTo>
                <a:cubicBezTo>
                  <a:pt x="26647" y="119033"/>
                  <a:pt x="0" y="92387"/>
                  <a:pt x="0" y="59517"/>
                </a:cubicBezTo>
                <a:lnTo>
                  <a:pt x="0" y="59517"/>
                </a:lnTo>
                <a:cubicBezTo>
                  <a:pt x="0" y="26647"/>
                  <a:pt x="26647" y="0"/>
                  <a:pt x="59517" y="0"/>
                </a:cubicBezTo>
                <a:close/>
              </a:path>
            </a:pathLst>
          </a:custGeom>
          <a:solidFill>
            <a:srgbClr val="F3722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9" name="TextBox 49"/>
          <p:cNvSpPr txBox="1"/>
          <p:nvPr/>
        </p:nvSpPr>
        <p:spPr>
          <a:xfrm>
            <a:off x="2240280" y="7177497"/>
            <a:ext cx="45719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Deleting Description Column</a:t>
            </a:r>
          </a:p>
        </p:txBody>
      </p:sp>
      <p:sp>
        <p:nvSpPr>
          <p:cNvPr id="58" name="Freeform 13">
            <a:extLst>
              <a:ext uri="{FF2B5EF4-FFF2-40B4-BE49-F238E27FC236}">
                <a16:creationId xmlns:a16="http://schemas.microsoft.com/office/drawing/2014/main" id="{2DEECF7A-4A44-DC0B-5C39-F387D6EB50F3}"/>
              </a:ext>
            </a:extLst>
          </p:cNvPr>
          <p:cNvSpPr/>
          <p:nvPr/>
        </p:nvSpPr>
        <p:spPr>
          <a:xfrm>
            <a:off x="10896600" y="6743700"/>
            <a:ext cx="5410200" cy="1260907"/>
          </a:xfrm>
          <a:custGeom>
            <a:avLst/>
            <a:gdLst/>
            <a:ahLst/>
            <a:cxnLst/>
            <a:rect l="l" t="t" r="r" b="b"/>
            <a:pathLst>
              <a:path w="405394" h="119033">
                <a:moveTo>
                  <a:pt x="59517" y="0"/>
                </a:moveTo>
                <a:lnTo>
                  <a:pt x="345878" y="0"/>
                </a:lnTo>
                <a:cubicBezTo>
                  <a:pt x="378748" y="0"/>
                  <a:pt x="405394" y="26647"/>
                  <a:pt x="405394" y="59517"/>
                </a:cubicBezTo>
                <a:lnTo>
                  <a:pt x="405394" y="59517"/>
                </a:lnTo>
                <a:cubicBezTo>
                  <a:pt x="405394" y="92387"/>
                  <a:pt x="378748" y="119033"/>
                  <a:pt x="345878" y="119033"/>
                </a:cubicBezTo>
                <a:lnTo>
                  <a:pt x="59517" y="119033"/>
                </a:lnTo>
                <a:cubicBezTo>
                  <a:pt x="26647" y="119033"/>
                  <a:pt x="0" y="92387"/>
                  <a:pt x="0" y="59517"/>
                </a:cubicBezTo>
                <a:lnTo>
                  <a:pt x="0" y="59517"/>
                </a:lnTo>
                <a:cubicBezTo>
                  <a:pt x="0" y="26647"/>
                  <a:pt x="26647" y="0"/>
                  <a:pt x="59517" y="0"/>
                </a:cubicBezTo>
                <a:close/>
              </a:path>
            </a:pathLst>
          </a:custGeom>
          <a:solidFill>
            <a:srgbClr val="F3722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97CFD533-C018-1DB9-8C4D-A5F3F6A99374}"/>
              </a:ext>
            </a:extLst>
          </p:cNvPr>
          <p:cNvSpPr txBox="1"/>
          <p:nvPr/>
        </p:nvSpPr>
        <p:spPr>
          <a:xfrm>
            <a:off x="11315700" y="7192729"/>
            <a:ext cx="45719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Merging First and Last name </a:t>
            </a:r>
          </a:p>
        </p:txBody>
      </p:sp>
      <p:sp>
        <p:nvSpPr>
          <p:cNvPr id="60" name="TextBox 49">
            <a:extLst>
              <a:ext uri="{FF2B5EF4-FFF2-40B4-BE49-F238E27FC236}">
                <a16:creationId xmlns:a16="http://schemas.microsoft.com/office/drawing/2014/main" id="{00D9ACD8-EE38-EDDE-6B26-226C3E7B6E55}"/>
              </a:ext>
            </a:extLst>
          </p:cNvPr>
          <p:cNvSpPr txBox="1"/>
          <p:nvPr/>
        </p:nvSpPr>
        <p:spPr>
          <a:xfrm>
            <a:off x="4876800" y="8841666"/>
            <a:ext cx="8763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Deleted Description column because it had no meaning for my intended insight, and getting </a:t>
            </a:r>
            <a:r>
              <a:rPr lang="en-US" sz="2400" b="1" spc="16" dirty="0" err="1">
                <a:solidFill>
                  <a:schemeClr val="bg1"/>
                </a:solidFill>
                <a:latin typeface="Canva Sans 2"/>
              </a:rPr>
              <a:t>fullname</a:t>
            </a: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 of customer would be easier to </a:t>
            </a:r>
            <a:r>
              <a:rPr lang="en-US" sz="2400" b="1" spc="16" dirty="0" err="1">
                <a:solidFill>
                  <a:schemeClr val="bg1"/>
                </a:solidFill>
                <a:latin typeface="Canva Sans 2"/>
              </a:rPr>
              <a:t>fliter</a:t>
            </a: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0D1C2D-960C-09D0-9BFF-6C9B9E261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866900"/>
            <a:ext cx="7810500" cy="463903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77373EE-EF3A-1368-C883-CA5819A02E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866900"/>
            <a:ext cx="8153400" cy="463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9" grpId="0"/>
      <p:bldP spid="58" grpId="0" animBg="1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8241146"/>
            <a:ext cx="18288000" cy="2044631"/>
            <a:chOff x="0" y="0"/>
            <a:chExt cx="4816593" cy="5385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38504"/>
            </a:xfrm>
            <a:custGeom>
              <a:avLst/>
              <a:gdLst/>
              <a:ahLst/>
              <a:cxnLst/>
              <a:rect l="l" t="t" r="r" b="b"/>
              <a:pathLst>
                <a:path w="4816592" h="538504">
                  <a:moveTo>
                    <a:pt x="0" y="0"/>
                  </a:moveTo>
                  <a:lnTo>
                    <a:pt x="4816592" y="0"/>
                  </a:lnTo>
                  <a:lnTo>
                    <a:pt x="4816592" y="538504"/>
                  </a:lnTo>
                  <a:lnTo>
                    <a:pt x="0" y="538504"/>
                  </a:lnTo>
                  <a:close/>
                </a:path>
              </a:pathLst>
            </a:custGeom>
            <a:solidFill>
              <a:srgbClr val="F372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816593" cy="6147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649200" y="0"/>
            <a:ext cx="2534336" cy="1689557"/>
          </a:xfrm>
          <a:custGeom>
            <a:avLst/>
            <a:gdLst/>
            <a:ahLst/>
            <a:cxnLst/>
            <a:rect l="l" t="t" r="r" b="b"/>
            <a:pathLst>
              <a:path w="2534336" h="1689557">
                <a:moveTo>
                  <a:pt x="0" y="0"/>
                </a:moveTo>
                <a:lnTo>
                  <a:pt x="2534335" y="0"/>
                </a:lnTo>
                <a:lnTo>
                  <a:pt x="2534335" y="1689557"/>
                </a:lnTo>
                <a:lnTo>
                  <a:pt x="0" y="1689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104465" y="740000"/>
            <a:ext cx="10008248" cy="804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669"/>
              </a:lnSpc>
              <a:spcBef>
                <a:spcPct val="0"/>
              </a:spcBef>
            </a:pPr>
            <a:r>
              <a:rPr lang="en-US" sz="4833" spc="241" dirty="0">
                <a:solidFill>
                  <a:srgbClr val="F47C00"/>
                </a:solidFill>
                <a:latin typeface="Canva Sans 1 Bold"/>
              </a:rPr>
              <a:t>Adding and Custom column</a:t>
            </a:r>
          </a:p>
        </p:txBody>
      </p:sp>
      <p:sp>
        <p:nvSpPr>
          <p:cNvPr id="13" name="Freeform 13"/>
          <p:cNvSpPr/>
          <p:nvPr/>
        </p:nvSpPr>
        <p:spPr>
          <a:xfrm>
            <a:off x="1821180" y="6614703"/>
            <a:ext cx="5410200" cy="1260907"/>
          </a:xfrm>
          <a:custGeom>
            <a:avLst/>
            <a:gdLst/>
            <a:ahLst/>
            <a:cxnLst/>
            <a:rect l="l" t="t" r="r" b="b"/>
            <a:pathLst>
              <a:path w="405394" h="119033">
                <a:moveTo>
                  <a:pt x="59517" y="0"/>
                </a:moveTo>
                <a:lnTo>
                  <a:pt x="345878" y="0"/>
                </a:lnTo>
                <a:cubicBezTo>
                  <a:pt x="378748" y="0"/>
                  <a:pt x="405394" y="26647"/>
                  <a:pt x="405394" y="59517"/>
                </a:cubicBezTo>
                <a:lnTo>
                  <a:pt x="405394" y="59517"/>
                </a:lnTo>
                <a:cubicBezTo>
                  <a:pt x="405394" y="92387"/>
                  <a:pt x="378748" y="119033"/>
                  <a:pt x="345878" y="119033"/>
                </a:cubicBezTo>
                <a:lnTo>
                  <a:pt x="59517" y="119033"/>
                </a:lnTo>
                <a:cubicBezTo>
                  <a:pt x="26647" y="119033"/>
                  <a:pt x="0" y="92387"/>
                  <a:pt x="0" y="59517"/>
                </a:cubicBezTo>
                <a:lnTo>
                  <a:pt x="0" y="59517"/>
                </a:lnTo>
                <a:cubicBezTo>
                  <a:pt x="0" y="26647"/>
                  <a:pt x="26647" y="0"/>
                  <a:pt x="59517" y="0"/>
                </a:cubicBezTo>
                <a:close/>
              </a:path>
            </a:pathLst>
          </a:custGeom>
          <a:solidFill>
            <a:srgbClr val="F3722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9" name="TextBox 49"/>
          <p:cNvSpPr txBox="1"/>
          <p:nvPr/>
        </p:nvSpPr>
        <p:spPr>
          <a:xfrm>
            <a:off x="2240280" y="6944217"/>
            <a:ext cx="45719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Added Custom Column </a:t>
            </a:r>
          </a:p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for shipping duration</a:t>
            </a:r>
          </a:p>
        </p:txBody>
      </p:sp>
      <p:sp>
        <p:nvSpPr>
          <p:cNvPr id="58" name="Freeform 13">
            <a:extLst>
              <a:ext uri="{FF2B5EF4-FFF2-40B4-BE49-F238E27FC236}">
                <a16:creationId xmlns:a16="http://schemas.microsoft.com/office/drawing/2014/main" id="{2DEECF7A-4A44-DC0B-5C39-F387D6EB50F3}"/>
              </a:ext>
            </a:extLst>
          </p:cNvPr>
          <p:cNvSpPr/>
          <p:nvPr/>
        </p:nvSpPr>
        <p:spPr>
          <a:xfrm>
            <a:off x="10934700" y="6591300"/>
            <a:ext cx="5410200" cy="1260907"/>
          </a:xfrm>
          <a:custGeom>
            <a:avLst/>
            <a:gdLst/>
            <a:ahLst/>
            <a:cxnLst/>
            <a:rect l="l" t="t" r="r" b="b"/>
            <a:pathLst>
              <a:path w="405394" h="119033">
                <a:moveTo>
                  <a:pt x="59517" y="0"/>
                </a:moveTo>
                <a:lnTo>
                  <a:pt x="345878" y="0"/>
                </a:lnTo>
                <a:cubicBezTo>
                  <a:pt x="378748" y="0"/>
                  <a:pt x="405394" y="26647"/>
                  <a:pt x="405394" y="59517"/>
                </a:cubicBezTo>
                <a:lnTo>
                  <a:pt x="405394" y="59517"/>
                </a:lnTo>
                <a:cubicBezTo>
                  <a:pt x="405394" y="92387"/>
                  <a:pt x="378748" y="119033"/>
                  <a:pt x="345878" y="119033"/>
                </a:cubicBezTo>
                <a:lnTo>
                  <a:pt x="59517" y="119033"/>
                </a:lnTo>
                <a:cubicBezTo>
                  <a:pt x="26647" y="119033"/>
                  <a:pt x="0" y="92387"/>
                  <a:pt x="0" y="59517"/>
                </a:cubicBezTo>
                <a:lnTo>
                  <a:pt x="0" y="59517"/>
                </a:lnTo>
                <a:cubicBezTo>
                  <a:pt x="0" y="26647"/>
                  <a:pt x="26647" y="0"/>
                  <a:pt x="59517" y="0"/>
                </a:cubicBezTo>
                <a:close/>
              </a:path>
            </a:pathLst>
          </a:custGeom>
          <a:solidFill>
            <a:srgbClr val="F3722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97CFD533-C018-1DB9-8C4D-A5F3F6A99374}"/>
              </a:ext>
            </a:extLst>
          </p:cNvPr>
          <p:cNvSpPr txBox="1"/>
          <p:nvPr/>
        </p:nvSpPr>
        <p:spPr>
          <a:xfrm>
            <a:off x="11353800" y="6918440"/>
            <a:ext cx="457199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000" b="1" spc="16" dirty="0">
                <a:solidFill>
                  <a:schemeClr val="bg1"/>
                </a:solidFill>
                <a:latin typeface="Canva Sans 2"/>
              </a:rPr>
              <a:t>Added Custom Column For Age range</a:t>
            </a:r>
          </a:p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000" b="1" spc="16" dirty="0">
                <a:solidFill>
                  <a:schemeClr val="bg1"/>
                </a:solidFill>
                <a:latin typeface="Canva Sans 2"/>
              </a:rPr>
              <a:t>And group them according</a:t>
            </a:r>
          </a:p>
        </p:txBody>
      </p:sp>
      <p:sp>
        <p:nvSpPr>
          <p:cNvPr id="60" name="TextBox 49">
            <a:extLst>
              <a:ext uri="{FF2B5EF4-FFF2-40B4-BE49-F238E27FC236}">
                <a16:creationId xmlns:a16="http://schemas.microsoft.com/office/drawing/2014/main" id="{00D9ACD8-EE38-EDDE-6B26-226C3E7B6E55}"/>
              </a:ext>
            </a:extLst>
          </p:cNvPr>
          <p:cNvSpPr txBox="1"/>
          <p:nvPr/>
        </p:nvSpPr>
        <p:spPr>
          <a:xfrm>
            <a:off x="4876800" y="8841666"/>
            <a:ext cx="8763000" cy="925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sz="2400" b="1" spc="16" dirty="0">
                <a:solidFill>
                  <a:schemeClr val="bg1"/>
                </a:solidFill>
                <a:latin typeface="Canva Sans 2"/>
              </a:rPr>
              <a:t>Shipping Duration will let me know how long does it takes to ship. Age range will help to get to know more about customer trend by age.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9844A0F-3281-17EA-7244-D8724FA019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11501"/>
            <a:ext cx="7924800" cy="441443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9099163-6F1C-1AF4-384A-D18D8DDDB8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9" y="2000756"/>
            <a:ext cx="8229601" cy="439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8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9" grpId="0"/>
      <p:bldP spid="58" grpId="0" animBg="1"/>
      <p:bldP spid="59" grpId="0"/>
      <p:bldP spid="6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1177</Words>
  <Application>Microsoft Office PowerPoint</Application>
  <PresentationFormat>Custom</PresentationFormat>
  <Paragraphs>241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Calibri</vt:lpstr>
      <vt:lpstr>Canva Sans 2</vt:lpstr>
      <vt:lpstr>Arial</vt:lpstr>
      <vt:lpstr>Söhne</vt:lpstr>
      <vt:lpstr>Open Sauce Semi-Bold</vt:lpstr>
      <vt:lpstr>Codec Pro ExtraBold</vt:lpstr>
      <vt:lpstr>Canva Sans 1 Bold</vt:lpstr>
      <vt:lpstr>Canva Sans 1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Prem Kumar</cp:lastModifiedBy>
  <cp:revision>30</cp:revision>
  <dcterms:created xsi:type="dcterms:W3CDTF">2006-08-16T00:00:00Z</dcterms:created>
  <dcterms:modified xsi:type="dcterms:W3CDTF">2023-11-03T03:33:12Z</dcterms:modified>
  <dc:identifier>DAFyEYuQgl8</dc:identifier>
</cp:coreProperties>
</file>